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28" r:id="rId2"/>
    <p:sldId id="1027" r:id="rId3"/>
    <p:sldId id="102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0E35E-A0CB-4A23-9F86-D2EB8BFFC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E7DA8-3332-4201-8C14-2E2903D8A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85BAB-FC6D-45F8-AD92-CE6199800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FCBDC-0F7B-46A4-B4ED-08DE59390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7C43C-CDA3-47A2-A408-9D8D07BB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1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E4A3C-CC07-4ECF-BE6D-5BB49AF3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5EE0F-8B80-4416-AC65-3620AA918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7C00A-6E49-493C-9EB8-075AE4ED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C2797-F23B-482E-8DF9-1DC86E22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38088-02E6-44CC-9C55-A85ACD80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3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2B6D5A-E53F-44D1-84F2-9A0B440BD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3F96A-565B-47D6-B960-DF0BE82CE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C5BE2-6B3A-4CFB-98F4-1EF2F255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341B8-32D0-4111-991F-662DF184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AC5C6-5756-4369-9D70-ED98B9CA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4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1DE0B-6D44-4FD6-8C2F-377E5A31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EF273-5A2E-48C6-B972-955B75978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A3391-647F-44F3-8563-7FF494E7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C3232-59FE-45BD-B1F1-6F086CEB8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866D9-4AC3-451D-885D-C079E9513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0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6F18D-C8E3-456E-B94D-1EE5860C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DB437-AA26-461B-9C43-8D704E00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63B7F-9AE8-4CDC-AA61-37422ABA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6B6C-8E76-4D8F-8CFC-B46C23EA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0E860-FC39-4C8E-95A1-3274ED7D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3A5B-359F-48B1-A302-BED07FA9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DEEA4-A376-492A-B8F2-7F30B820B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3F133-DC21-4080-997F-21C6862DC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3907B-32E4-47FA-94EC-27083372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EB601-B807-478A-8269-700A02AF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3CD10-FF31-4AA2-B7DD-69B8183A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3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8209-8480-472B-99A8-7677CC34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006B8-5A39-4576-A2E4-3F90695B9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511BC-813D-43C4-A987-6167E2E03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DD31A3-C1B6-468A-BF9E-EC1BEFBFA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04925-C8E7-49CF-B348-3F80AF6F0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19D2E0-0984-4CDC-B3DF-7F3F8E56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BBB27B-2706-434E-AF88-ECC7B018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968558-A731-41BD-A1FD-F857C774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9BDD-CA7E-4DBB-90F7-0F5BC971F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54047-856C-4E8E-A724-BD61C57C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C0516-D20B-4FB2-9BDD-A1E1F2AC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34375-C28E-4715-9B53-95D6FBEE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2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1DF71-AD42-4C1D-9FB3-AFE299724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F9B661-0141-4BD3-8CD0-CDE9FE7E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8C2BA-289B-4EB5-AFDA-846ED11B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2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2A7A-5C64-4482-B90E-E4D1F4DB3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4548E-6980-4648-BA7C-CACDB2B09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D1A51-3713-4251-A98D-9E8D2B265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44C94-3924-4CE0-B88D-A6725EAA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FFF83-92F2-438D-892B-68C9F449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95A4A-17C5-45E8-B6E9-C476EC72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7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73518-1A8D-4715-A0BC-56F0DB7E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9F7B4-01EF-49F4-AB40-1D1ABB086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6B41B-E3B0-42A1-8C2D-F66088270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B73E2-0CBE-4992-A3D4-8B0E72DF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8A8DE-B9CE-455A-8417-08FC225E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4B959-FF13-4CBC-80DF-024D2DBE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ED36A7-121F-4288-B04D-5D45EC3C0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F0A15-0419-48AC-8A49-3D01C7AF5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6CEC5-1407-476D-8513-2392E67DA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1AD84-0F44-4308-AA15-9C8A89D131E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CD0B2-3BE3-4021-A7FF-786E459C0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32881-A513-4ED9-A165-A84D09FA0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5FF2E-3D1F-434F-B354-6A31905C3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5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1"/>
            <a:ext cx="8229600" cy="549275"/>
          </a:xfrm>
        </p:spPr>
        <p:txBody>
          <a:bodyPr anchor="ctr" anchorCtr="0">
            <a:normAutofit fontScale="90000"/>
          </a:bodyPr>
          <a:lstStyle/>
          <a:p>
            <a:pPr algn="ctr" rtl="1"/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B Nazanin"/>
                <a:cs typeface="B Titr" pitchFamily="2" charset="-78"/>
              </a:rPr>
              <a:t>راه اندازی </a:t>
            </a:r>
            <a:r>
              <a:rPr lang="en-US" sz="2200" b="1" dirty="0">
                <a:solidFill>
                  <a:srgbClr val="FF0000"/>
                </a:solidFill>
                <a:latin typeface="Arial Rounded MT Bold" panose="020F0704030504030204" pitchFamily="34" charset="0"/>
                <a:cs typeface="B Titr" pitchFamily="2" charset="-78"/>
              </a:rPr>
              <a:t>IP Phone Telephony</a:t>
            </a:r>
            <a:r>
              <a:rPr lang="fa-IR" sz="2200" b="1" dirty="0">
                <a:solidFill>
                  <a:srgbClr val="FF0000"/>
                </a:solidFill>
                <a:latin typeface="Arial Rounded MT Bold" panose="020F0704030504030204" pitchFamily="34" charset="0"/>
                <a:cs typeface="B Titr" pitchFamily="2" charset="-78"/>
              </a:rPr>
              <a:t> 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( کد پروژه:</a:t>
            </a:r>
            <a:r>
              <a:rPr lang="en-US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en-US" sz="2200" b="1" dirty="0">
                <a:solidFill>
                  <a:srgbClr val="FF0000"/>
                </a:solidFill>
                <a:cs typeface="B Titr" pitchFamily="2" charset="-78"/>
              </a:rPr>
              <a:t>P084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 )</a:t>
            </a:r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454653"/>
              </p:ext>
            </p:extLst>
          </p:nvPr>
        </p:nvGraphicFramePr>
        <p:xfrm>
          <a:off x="6174037" y="1295400"/>
          <a:ext cx="3994991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0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98/09/11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پايان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99/02/31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810060"/>
              </p:ext>
            </p:extLst>
          </p:nvPr>
        </p:nvGraphicFramePr>
        <p:xfrm>
          <a:off x="6130277" y="2233275"/>
          <a:ext cx="4038750" cy="821094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9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بودجه پروژه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16،000،000،000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 تعهدی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01048"/>
              </p:ext>
            </p:extLst>
          </p:nvPr>
        </p:nvGraphicFramePr>
        <p:xfrm>
          <a:off x="1898149" y="3324207"/>
          <a:ext cx="8270879" cy="1512331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20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503">
                <a:tc rowSpan="2">
                  <a:txBody>
                    <a:bodyPr/>
                    <a:lstStyle/>
                    <a:p>
                      <a:pPr marL="0" algn="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</a:t>
                      </a:r>
                      <a:r>
                        <a:rPr lang="fa-IR" sz="1600" b="1" i="0" u="sng" strike="noStrike" kern="1200" dirty="0">
                          <a:solidFill>
                            <a:srgbClr val="FF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آخرین وضعیت :</a:t>
                      </a:r>
                    </a:p>
                    <a:p>
                      <a:pPr marL="285750" lvl="0" indent="-285750" algn="r" defTabSz="914400" rtl="1" eaLnBrk="1" fontAlgn="ctr" latinLnBrk="0" hangingPunct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.گزارش توجیهی و تصویب پروژه، تائید و درخواست خرید آن صادر گردیده است که هم اکنون در کارتابل ..... می باشد.</a:t>
                      </a:r>
                    </a:p>
                    <a:p>
                      <a:pPr marL="0" indent="0" algn="r" defTabSz="914400" rtl="1" eaLnBrk="1" fontAlgn="ctr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endParaRPr kumimoji="0" lang="fa-IR" sz="1400" b="1" i="0" u="none" strike="noStrike" kern="1200" baseline="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Nazanin" pitchFamily="2" charset="-78"/>
                      </a:endParaRPr>
                    </a:p>
                  </a:txBody>
                  <a:tcPr marL="0" marR="0" marT="7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691">
                <a:tc vMerge="1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800000"/>
                        </a:solidFill>
                        <a:latin typeface="Nazanin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072061"/>
              </p:ext>
            </p:extLst>
          </p:nvPr>
        </p:nvGraphicFramePr>
        <p:xfrm>
          <a:off x="1905000" y="12954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واقعی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98/09/11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پیش بینی اتمام</a:t>
                      </a:r>
                      <a:r>
                        <a:rPr lang="fa-IR" sz="1800" b="1" i="0" u="none" strike="noStrike" kern="1200" baseline="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پروژه</a:t>
                      </a: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kumimoji="0"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99/02/31</a:t>
                      </a:r>
                      <a:endParaRPr kumimoji="0"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357084"/>
              </p:ext>
            </p:extLst>
          </p:nvPr>
        </p:nvGraphicFramePr>
        <p:xfrm>
          <a:off x="1905000" y="22860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9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برنامه اي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واقعي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6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1"/>
            <a:ext cx="8229600" cy="549275"/>
          </a:xfrm>
        </p:spPr>
        <p:txBody>
          <a:bodyPr anchor="ctr" anchorCtr="0">
            <a:normAutofit fontScale="90000"/>
          </a:bodyPr>
          <a:lstStyle/>
          <a:p>
            <a:pPr algn="ctr" rtl="1"/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B Nazanin"/>
                <a:cs typeface="B Titr" pitchFamily="2" charset="-78"/>
              </a:rPr>
              <a:t>طراحی و راه اندازی پورتال داخلی</a:t>
            </a:r>
            <a:r>
              <a:rPr lang="en-US" sz="2800" b="1" dirty="0">
                <a:solidFill>
                  <a:srgbClr val="FF0000"/>
                </a:solidFill>
                <a:latin typeface="B Nazanin"/>
                <a:cs typeface="B Titr" pitchFamily="2" charset="-78"/>
              </a:rPr>
              <a:t> 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( کد پروژه:</a:t>
            </a:r>
            <a:r>
              <a:rPr lang="en-US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en-US" sz="1800" u="sng" dirty="0">
                <a:solidFill>
                  <a:srgbClr val="FF0000"/>
                </a:solidFill>
                <a:latin typeface="Arial Rounded MT Bold" panose="020F0704030504030204" pitchFamily="34" charset="0"/>
                <a:cs typeface="B Titr" pitchFamily="2" charset="-78"/>
              </a:rPr>
              <a:t>P082</a:t>
            </a:r>
            <a:r>
              <a:rPr lang="en-US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)</a:t>
            </a:r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85840"/>
              </p:ext>
            </p:extLst>
          </p:nvPr>
        </p:nvGraphicFramePr>
        <p:xfrm>
          <a:off x="6174037" y="1295400"/>
          <a:ext cx="3994991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0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98/07/01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پايان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98/11/30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542230"/>
              </p:ext>
            </p:extLst>
          </p:nvPr>
        </p:nvGraphicFramePr>
        <p:xfrm>
          <a:off x="6130277" y="2233275"/>
          <a:ext cx="4038750" cy="821094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9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بودجه پروژه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900،000،000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 تعهدی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900،000،000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72748"/>
              </p:ext>
            </p:extLst>
          </p:nvPr>
        </p:nvGraphicFramePr>
        <p:xfrm>
          <a:off x="1898149" y="3324207"/>
          <a:ext cx="8270879" cy="1512331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20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503">
                <a:tc rowSpan="2">
                  <a:txBody>
                    <a:bodyPr/>
                    <a:lstStyle/>
                    <a:p>
                      <a:pPr marL="0" algn="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</a:t>
                      </a:r>
                      <a:r>
                        <a:rPr lang="fa-IR" sz="1600" b="1" i="0" u="sng" strike="noStrike" kern="1200" dirty="0">
                          <a:solidFill>
                            <a:srgbClr val="FF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آخرین وضعیت :</a:t>
                      </a:r>
                    </a:p>
                    <a:p>
                      <a:pPr marL="285750" lvl="0" indent="-285750" algn="r" defTabSz="914400" rtl="1" eaLnBrk="1" fontAlgn="ctr" latinLnBrk="0" hangingPunct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.گزارش توجیهی و تصویب پروژه، تائید و درخواست خرید آن نیز صادر گردیده که هم اکنون در کارتابل واحد خرید و تامین جهت آماده نمودن اسناد می باشد.</a:t>
                      </a:r>
                    </a:p>
                  </a:txBody>
                  <a:tcPr marL="0" marR="0" marT="7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691">
                <a:tc vMerge="1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800000"/>
                        </a:solidFill>
                        <a:latin typeface="Nazanin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434282"/>
              </p:ext>
            </p:extLst>
          </p:nvPr>
        </p:nvGraphicFramePr>
        <p:xfrm>
          <a:off x="1905000" y="12954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واقعی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98/07/01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پیش بینی اتمام</a:t>
                      </a:r>
                      <a:r>
                        <a:rPr lang="fa-IR" sz="1800" b="1" i="0" u="none" strike="noStrike" kern="1200" baseline="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پروژه</a:t>
                      </a: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kumimoji="0"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98/11/30</a:t>
                      </a:r>
                      <a:endParaRPr kumimoji="0"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60621"/>
              </p:ext>
            </p:extLst>
          </p:nvPr>
        </p:nvGraphicFramePr>
        <p:xfrm>
          <a:off x="1905000" y="22860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9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برنامه اي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واقعي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40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1"/>
            <a:ext cx="8229600" cy="549275"/>
          </a:xfrm>
        </p:spPr>
        <p:txBody>
          <a:bodyPr anchor="ctr" anchorCtr="0">
            <a:normAutofit fontScale="90000"/>
          </a:bodyPr>
          <a:lstStyle/>
          <a:p>
            <a:pPr algn="ctr" rtl="1"/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B Nazanin"/>
                <a:cs typeface="B Titr" pitchFamily="2" charset="-78"/>
              </a:rPr>
              <a:t>طراحی و ساخت سالن اجتماعات دفتر مرکزی تهران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( کد پروژه:</a:t>
            </a:r>
            <a:r>
              <a:rPr lang="en-US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en-US" sz="1800" u="sng" dirty="0">
                <a:solidFill>
                  <a:srgbClr val="FF0000"/>
                </a:solidFill>
                <a:latin typeface="Arial Rounded MT Bold" panose="020F0704030504030204" pitchFamily="34" charset="0"/>
                <a:cs typeface="B Titr" pitchFamily="2" charset="-78"/>
              </a:rPr>
              <a:t>P064</a:t>
            </a:r>
            <a:r>
              <a:rPr lang="en-US" sz="18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1800" dirty="0">
                <a:solidFill>
                  <a:srgbClr val="FF0000"/>
                </a:solidFill>
                <a:cs typeface="B Titr" pitchFamily="2" charset="-78"/>
              </a:rPr>
              <a:t>)</a:t>
            </a:r>
            <a:r>
              <a:rPr lang="en-US" dirty="0">
                <a:solidFill>
                  <a:srgbClr val="FF0000"/>
                </a:solidFill>
                <a:cs typeface="B Titr" pitchFamily="2" charset="-78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09124"/>
              </p:ext>
            </p:extLst>
          </p:nvPr>
        </p:nvGraphicFramePr>
        <p:xfrm>
          <a:off x="6174037" y="1295400"/>
          <a:ext cx="3994991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0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98/08/15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پايان برنامه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98/11/30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577469"/>
              </p:ext>
            </p:extLst>
          </p:nvPr>
        </p:nvGraphicFramePr>
        <p:xfrm>
          <a:off x="6130277" y="2233275"/>
          <a:ext cx="4038750" cy="821094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9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بودجه پروژه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2،500،000،000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 تعهدی (ميليون ريال)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2،500،000،000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12504"/>
              </p:ext>
            </p:extLst>
          </p:nvPr>
        </p:nvGraphicFramePr>
        <p:xfrm>
          <a:off x="1898149" y="3324207"/>
          <a:ext cx="8270879" cy="1512331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20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503">
                <a:tc rowSpan="2">
                  <a:txBody>
                    <a:bodyPr/>
                    <a:lstStyle/>
                    <a:p>
                      <a:pPr marL="0" algn="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</a:t>
                      </a:r>
                      <a:r>
                        <a:rPr lang="fa-IR" sz="1600" b="1" i="0" u="sng" strike="noStrike" kern="1200" dirty="0">
                          <a:solidFill>
                            <a:srgbClr val="FF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آخرین وضعیت :</a:t>
                      </a:r>
                    </a:p>
                    <a:p>
                      <a:pPr marL="285750" lvl="0" indent="-285750" algn="r" defTabSz="914400" rtl="1" eaLnBrk="1" fontAlgn="ctr" latinLnBrk="0" hangingPunct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kumimoji="0"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ضعف فنی پیمانکار: </a:t>
                      </a:r>
                      <a:r>
                        <a:rPr kumimoji="0"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باتوجه به عدم برخورداری پیمانکار از توان مالی بالا، </a:t>
                      </a:r>
                      <a:r>
                        <a:rPr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شرکت مذکور فاقد ماشین آلات، تجهیزات و نیروی متخصص کافی در زمینه موضوع پروژه می باشد.</a:t>
                      </a:r>
                    </a:p>
                    <a:p>
                      <a:pPr marL="0" indent="0" algn="r" defTabSz="914400" rtl="1" eaLnBrk="1" fontAlgn="ctr" latinLnBrk="0" hangingPunct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-  ضعف مالی پیمانکار : </a:t>
                      </a:r>
                      <a:r>
                        <a:rPr kumimoji="0" lang="fa-IR" sz="14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این پیمانکار از توان مالی کافی برخوردار نبوده و صرفاً با پرداختی های شرکت نفت جی می تواند ادامه کار دهد.</a:t>
                      </a:r>
                    </a:p>
                  </a:txBody>
                  <a:tcPr marL="0" marR="0" marT="7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691">
                <a:tc vMerge="1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800000"/>
                        </a:solidFill>
                        <a:latin typeface="Nazanin"/>
                      </a:endParaRP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523403"/>
              </p:ext>
            </p:extLst>
          </p:nvPr>
        </p:nvGraphicFramePr>
        <p:xfrm>
          <a:off x="1905000" y="12954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تاريخ شروع واقعی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98/08/15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پیش بینی اتمام</a:t>
                      </a:r>
                      <a:r>
                        <a:rPr lang="fa-IR" sz="1800" b="1" i="0" u="none" strike="noStrike" kern="1200" baseline="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پروژه</a:t>
                      </a: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kumimoji="0"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98/11/30</a:t>
                      </a:r>
                      <a:endParaRPr kumimoji="0" lang="en-US" sz="1800" b="0" i="0" u="none" strike="noStrike" kern="1200" dirty="0">
                        <a:solidFill>
                          <a:schemeClr val="tx1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11410"/>
              </p:ext>
            </p:extLst>
          </p:nvPr>
        </p:nvGraphicFramePr>
        <p:xfrm>
          <a:off x="1905000" y="2286000"/>
          <a:ext cx="3935316" cy="762000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9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برنامه اي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پيشرفت واقعي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0%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26149" y="4976345"/>
          <a:ext cx="8342879" cy="1548331"/>
        </p:xfrm>
        <a:graphic>
          <a:graphicData uri="http://schemas.openxmlformats.org/drawingml/2006/table">
            <a:tbl>
              <a:tblPr rt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20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lvl="0" algn="r" defTabSz="914400" rtl="1" eaLnBrk="1" fontAlgn="ctr" latinLnBrk="0" hangingPunct="1"/>
                      <a:r>
                        <a:rPr lang="fa-IR" sz="1800" b="1" i="0" u="none" strike="noStrike" kern="1200" dirty="0">
                          <a:solidFill>
                            <a:srgbClr val="8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 </a:t>
                      </a:r>
                      <a:r>
                        <a:rPr lang="fa-IR" sz="1600" b="1" i="0" u="sng" strike="noStrike" kern="1200" dirty="0">
                          <a:solidFill>
                            <a:srgbClr val="FF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دلایل تاخیر :</a:t>
                      </a:r>
                    </a:p>
                    <a:p>
                      <a:pPr marL="0" lvl="0" algn="r" defTabSz="914400" rtl="1" eaLnBrk="1" fontAlgn="ctr" latinLnBrk="0" hangingPunct="1">
                        <a:lnSpc>
                          <a:spcPct val="150000"/>
                        </a:lnSpc>
                      </a:pPr>
                      <a:r>
                        <a:rPr kumimoji="0" lang="fa-IR" sz="1600" b="1" i="0" u="none" strike="noStrike" kern="1200" baseline="0" dirty="0">
                          <a:solidFill>
                            <a:schemeClr val="tx1"/>
                          </a:solidFill>
                          <a:latin typeface="Nazanin"/>
                          <a:ea typeface="+mn-ea"/>
                          <a:cs typeface="B Nazanin" pitchFamily="2" charset="-78"/>
                        </a:rPr>
                        <a:t>در این رابطه بیش از 45 روز مجموعاً کارگاه به شکل تعطیل و نیمه فعال بوده که این وضعیت در کنار شرایط آب و هوایی بی سابقه  موجب بروز تاخیر 2 ماهه از برنامه زمانبندی تعریف شده گردیده است. </a:t>
                      </a:r>
                    </a:p>
                  </a:txBody>
                  <a:tcPr marL="72000" marR="72000" marT="108000" marB="72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72000" marT="10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691">
                <a:tc vMerge="1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i="0" u="none" strike="noStrike" kern="1200" dirty="0">
                        <a:solidFill>
                          <a:srgbClr val="8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endParaRPr lang="en-US" sz="1100" b="0" i="0" u="none" strike="noStrike" dirty="0">
                        <a:solidFill>
                          <a:srgbClr val="800000"/>
                        </a:solidFill>
                        <a:latin typeface="Nazanin"/>
                      </a:endParaRPr>
                    </a:p>
                  </a:txBody>
                  <a:tcPr marL="0" marR="72000" marT="10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1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7CC9D-4EE6-4806-8534-EED6925B8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34CAA-9B0C-44A3-85CB-AD366C46C2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8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330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B Nazanin</vt:lpstr>
      <vt:lpstr>Calibri</vt:lpstr>
      <vt:lpstr>Calibri Light</vt:lpstr>
      <vt:lpstr>Nazanin</vt:lpstr>
      <vt:lpstr>Office Theme</vt:lpstr>
      <vt:lpstr> راه اندازی IP Phone Telephony ( کد پروژه:  P084 ) </vt:lpstr>
      <vt:lpstr> طراحی و راه اندازی پورتال داخلی ( کد پروژه: P082 ) </vt:lpstr>
      <vt:lpstr> طراحی و ساخت سالن اجتماعات دفتر مرکزی تهران( کد پروژه: P064 )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ساخت سوله تعميرات اصفهان ( کد پروژه: P032 ) </dc:title>
  <dc:creator>Parviz Jahadi</dc:creator>
  <cp:lastModifiedBy>Parviz Jahadi</cp:lastModifiedBy>
  <cp:revision>11</cp:revision>
  <dcterms:created xsi:type="dcterms:W3CDTF">2019-12-05T07:47:01Z</dcterms:created>
  <dcterms:modified xsi:type="dcterms:W3CDTF">2019-12-05T08:11:32Z</dcterms:modified>
</cp:coreProperties>
</file>