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332" r:id="rId2"/>
    <p:sldId id="3323" r:id="rId3"/>
    <p:sldId id="3333" r:id="rId4"/>
    <p:sldId id="3328" r:id="rId5"/>
    <p:sldId id="3329" r:id="rId6"/>
    <p:sldId id="3334" r:id="rId7"/>
    <p:sldId id="3331" r:id="rId8"/>
    <p:sldId id="3335" r:id="rId9"/>
    <p:sldId id="3330" r:id="rId10"/>
    <p:sldId id="339" r:id="rId11"/>
  </p:sldIdLst>
  <p:sldSz cx="9144000" cy="6858000" type="screen4x3"/>
  <p:notesSz cx="6797675" cy="9928225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as sedighi" initials="as" lastIdx="1" clrIdx="0">
    <p:extLst>
      <p:ext uri="{19B8F6BF-5375-455C-9EA6-DF929625EA0E}">
        <p15:presenceInfo xmlns:p15="http://schemas.microsoft.com/office/powerpoint/2012/main" userId="4d8175541cc0d4d2" providerId="Windows Live"/>
      </p:ext>
    </p:extLst>
  </p:cmAuthor>
  <p:cmAuthor id="2" name="Baher Shafaee" initials="BS" lastIdx="1" clrIdx="1">
    <p:extLst>
      <p:ext uri="{19B8F6BF-5375-455C-9EA6-DF929625EA0E}">
        <p15:presenceInfo xmlns:p15="http://schemas.microsoft.com/office/powerpoint/2012/main" userId="S-1-5-21-2859150984-1295037954-1875283252-1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7E8"/>
    <a:srgbClr val="B4E2EE"/>
    <a:srgbClr val="0000CC"/>
    <a:srgbClr val="39AD39"/>
    <a:srgbClr val="FFF2C9"/>
    <a:srgbClr val="FFFFAB"/>
    <a:srgbClr val="FFFFCD"/>
    <a:srgbClr val="FFEEB7"/>
    <a:srgbClr val="8EDA8E"/>
    <a:srgbClr val="57F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2148" autoAdjust="0"/>
  </p:normalViewPr>
  <p:slideViewPr>
    <p:cSldViewPr>
      <p:cViewPr varScale="1">
        <p:scale>
          <a:sx n="105" d="100"/>
          <a:sy n="105" d="100"/>
        </p:scale>
        <p:origin x="194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98CD8-12F9-4E0A-A674-7DCA64B722C6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A9D27-7038-44C2-9DB3-5E0CB683B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314767A-3791-45BF-B7B9-578D9F43CFDD}" type="datetimeFigureOut">
              <a:rPr lang="fa-IR" smtClean="0"/>
              <a:pPr/>
              <a:t>10/05/1446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799F12-CFB1-4574-9C5E-920D3CE095F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99F12-CFB1-4574-9C5E-920D3CE095FF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926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E6657-C625-99C1-0674-86B3BED27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1FEDF9-419A-25D1-E9C9-4EB93D2D55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3AB79B-BEAF-F3C1-3082-A1B0FD7D22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516EF-402F-FBA4-6265-3E0D1D5B04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99F12-CFB1-4574-9C5E-920D3CE095FF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70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 rtl="1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tr" pitchFamily="2" charset="-78"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ctr" rtl="1">
              <a:buNone/>
              <a:defRPr>
                <a:solidFill>
                  <a:schemeClr val="tx2"/>
                </a:solidFill>
                <a:cs typeface="Titr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84F803-B010-4753-B935-EC320F05F8CE}" type="datetimeFigureOut">
              <a:rPr lang="fa-IR" smtClean="0"/>
              <a:pPr/>
              <a:t>10/05/1446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0DEABB-00FA-4E41-9659-36FB3B6BF530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cs typeface="Titr" pitchFamily="2" charset="-78"/>
              </a:defRPr>
            </a:lvl1pPr>
            <a:lvl2pPr>
              <a:defRPr sz="2000">
                <a:cs typeface="Titr" pitchFamily="2" charset="-78"/>
              </a:defRPr>
            </a:lvl2pPr>
            <a:lvl3pPr>
              <a:defRPr sz="2000">
                <a:cs typeface="Titr" pitchFamily="2" charset="-78"/>
              </a:defRPr>
            </a:lvl3pPr>
            <a:lvl4pPr>
              <a:defRPr sz="1800">
                <a:cs typeface="Titr" pitchFamily="2" charset="-78"/>
              </a:defRPr>
            </a:lvl4pPr>
            <a:lvl5pPr>
              <a:defRPr sz="1600">
                <a:cs typeface="Titr" pitchFamily="2" charset="-78"/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F803-B010-4753-B935-EC320F05F8CE}" type="datetimeFigureOut">
              <a:rPr lang="fa-IR" smtClean="0"/>
              <a:pPr/>
              <a:t>10/05/1446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EABB-00FA-4E41-9659-36FB3B6BF530}" type="slidenum">
              <a:rPr lang="fa-IR" smtClean="0"/>
              <a:pPr/>
              <a:t>‹#›</a:t>
            </a:fld>
            <a:endParaRPr lang="fa-I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>
              <a:defRPr sz="3600">
                <a:latin typeface="Btitr (Headings)"/>
                <a:cs typeface="Titr" pitchFamily="2" charset="-78"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692696"/>
            <a:ext cx="8208912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84F803-B010-4753-B935-EC320F05F8CE}" type="datetimeFigureOut">
              <a:rPr lang="fa-IR" smtClean="0"/>
              <a:pPr/>
              <a:t>10/05/1446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0DEABB-00FA-4E41-9659-36FB3B6BF53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22A50-D40F-3709-E6DD-9F9C80A3F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B7D12-E5DE-A29C-3CA5-DB2E4BC62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712" y="1754012"/>
            <a:ext cx="8210112" cy="3479780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fa-IR" sz="3200" dirty="0">
                <a:solidFill>
                  <a:srgbClr val="0000FF"/>
                </a:solidFill>
                <a:cs typeface="B Titr" pitchFamily="2" charset="-78"/>
              </a:rPr>
              <a:t>چالش های موجود در راستای تحقق برنامه تولید و فروش </a:t>
            </a:r>
            <a:br>
              <a:rPr lang="fa-IR" sz="2700" dirty="0">
                <a:solidFill>
                  <a:srgbClr val="0000FF"/>
                </a:solidFill>
                <a:cs typeface="B Titr" pitchFamily="2" charset="-78"/>
              </a:rPr>
            </a:br>
            <a:r>
              <a:rPr lang="fa-IR" sz="2700" dirty="0">
                <a:solidFill>
                  <a:srgbClr val="0000FF"/>
                </a:solidFill>
                <a:cs typeface="B Titr" pitchFamily="2" charset="-78"/>
              </a:rPr>
              <a:t>و</a:t>
            </a:r>
            <a:br>
              <a:rPr lang="fa-IR" sz="2700" dirty="0">
                <a:solidFill>
                  <a:srgbClr val="0000FF"/>
                </a:solidFill>
                <a:cs typeface="B Titr" pitchFamily="2" charset="-78"/>
              </a:rPr>
            </a:br>
            <a:r>
              <a:rPr lang="fa-IR" sz="2700" dirty="0">
                <a:solidFill>
                  <a:srgbClr val="0000FF"/>
                </a:solidFill>
                <a:cs typeface="B Titr" pitchFamily="2" charset="-78"/>
              </a:rPr>
              <a:t>ارائه راهکارهای پیشنهادی جهت رفع موانع  </a:t>
            </a:r>
            <a:br>
              <a:rPr lang="fa-IR" sz="2700" dirty="0">
                <a:solidFill>
                  <a:srgbClr val="0000FF"/>
                </a:solidFill>
                <a:cs typeface="B Titr" pitchFamily="2" charset="-78"/>
              </a:rPr>
            </a:br>
            <a:endParaRPr lang="fa-IR" sz="4000" dirty="0">
              <a:solidFill>
                <a:srgbClr val="0000FF"/>
              </a:solidFill>
              <a:cs typeface="B Titr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438B3-B29B-9C18-F1EB-635CC68C7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5445224"/>
            <a:ext cx="7772400" cy="187220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1600" b="1" dirty="0">
                <a:solidFill>
                  <a:schemeClr val="tx1"/>
                </a:solidFill>
                <a:cs typeface="B Titr" pitchFamily="2" charset="-78"/>
              </a:rPr>
              <a:t>معاونت بازرگانی </a:t>
            </a:r>
          </a:p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1600" b="1" dirty="0">
                <a:solidFill>
                  <a:schemeClr val="tx1"/>
                </a:solidFill>
                <a:cs typeface="B Titr" pitchFamily="2" charset="-78"/>
              </a:rPr>
              <a:t>آبان 1403</a:t>
            </a:r>
          </a:p>
          <a:p>
            <a:pPr algn="ctr">
              <a:lnSpc>
                <a:spcPct val="150000"/>
              </a:lnSpc>
            </a:pPr>
            <a:endParaRPr lang="fa-IR" sz="1600" b="1" dirty="0">
              <a:solidFill>
                <a:schemeClr val="tx1"/>
              </a:solidFill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endParaRPr lang="fa-IR" sz="1600" b="1" dirty="0">
              <a:solidFill>
                <a:schemeClr val="tx1"/>
              </a:solidFill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endParaRPr lang="fa-IR" sz="1600" b="1" dirty="0"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endParaRPr lang="fa-IR" sz="1600" b="1" dirty="0">
              <a:cs typeface="B Titr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38C9A-B73D-1161-1DBE-2A1358E49924}"/>
              </a:ext>
            </a:extLst>
          </p:cNvPr>
          <p:cNvSpPr txBox="1"/>
          <p:nvPr/>
        </p:nvSpPr>
        <p:spPr>
          <a:xfrm>
            <a:off x="6523212" y="5229200"/>
            <a:ext cx="2651687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1600" dirty="0">
                <a:solidFill>
                  <a:srgbClr val="FF9B57"/>
                </a:solidFill>
                <a:cs typeface="B Nazanin" pitchFamily="2" charset="-78"/>
              </a:rPr>
              <a:t>*راه خوب از راه خوب ساخته مي شود*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558A364-F6AC-EC26-4DB0-4DAB6B1FD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3704" y="129240"/>
            <a:ext cx="11521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982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772400" cy="158417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3000" dirty="0">
                <a:solidFill>
                  <a:srgbClr val="0000FF"/>
                </a:solidFill>
                <a:cs typeface="B Titr" pitchFamily="2" charset="-78"/>
              </a:rPr>
              <a:t>با سپاس از توجه شما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1764704" y="6381328"/>
            <a:ext cx="2133600" cy="365125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49C65-893B-48C4-906C-3ECCE2581AA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titr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titr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68F01A-BD1E-18DF-891B-A468490ABE6B}"/>
              </a:ext>
            </a:extLst>
          </p:cNvPr>
          <p:cNvSpPr txBox="1"/>
          <p:nvPr/>
        </p:nvSpPr>
        <p:spPr>
          <a:xfrm>
            <a:off x="2283714" y="-156373"/>
            <a:ext cx="45765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kern="100" dirty="0">
                <a:solidFill>
                  <a:srgbClr val="0000CC"/>
                </a:solidFill>
                <a:effectLst/>
                <a:latin typeface="+mj-lt"/>
                <a:ea typeface="Calibri" panose="020F0502020204030204" pitchFamily="34" charset="0"/>
                <a:cs typeface="B Nazanin" panose="00000400000000000000" pitchFamily="2" charset="-78"/>
              </a:rPr>
              <a:t>مقدمه </a:t>
            </a:r>
            <a:endParaRPr lang="en-US" sz="3200" b="1" kern="100" dirty="0">
              <a:solidFill>
                <a:srgbClr val="0000CC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A12059-3C8B-6E7A-2737-D68ACBD1C8D6}"/>
              </a:ext>
            </a:extLst>
          </p:cNvPr>
          <p:cNvSpPr txBox="1"/>
          <p:nvPr/>
        </p:nvSpPr>
        <p:spPr>
          <a:xfrm>
            <a:off x="2987824" y="806297"/>
            <a:ext cx="545439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sz="1800" b="1" dirty="0">
                <a:solidFill>
                  <a:srgbClr val="0000CC"/>
                </a:solidFill>
                <a:latin typeface="+mj-lt"/>
                <a:cs typeface="B Nazanin" panose="00000400000000000000" pitchFamily="2" charset="-78"/>
              </a:rPr>
              <a:t>بودجه سال1403 :        </a:t>
            </a:r>
            <a:r>
              <a:rPr lang="fa-IR" sz="1600" b="1" dirty="0">
                <a:latin typeface="+mj-lt"/>
                <a:cs typeface="B Nazanin" panose="00000400000000000000" pitchFamily="2" charset="-78"/>
              </a:rPr>
              <a:t>اولیه: 1،150،000 تن </a:t>
            </a:r>
          </a:p>
          <a:p>
            <a:r>
              <a:rPr lang="fa-IR" sz="1600" b="1" dirty="0">
                <a:latin typeface="+mj-lt"/>
                <a:cs typeface="B Nazanin" panose="00000400000000000000" pitchFamily="2" charset="-78"/>
              </a:rPr>
              <a:t>                                       بازنگری:   1،270،000 تن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DC3EB4-7E83-0EB6-993A-A94E87ABB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436" y="1566595"/>
            <a:ext cx="74676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03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EDA0D1-3626-1186-A5B0-F6A8325BB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5F308-6F64-8055-CDF6-FF73257B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764704" y="6381328"/>
            <a:ext cx="2133600" cy="365125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049C65-893B-48C4-906C-3ECCE2581AA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titr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titr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161DF-1E4F-6E39-74CD-6A69850EAD31}"/>
              </a:ext>
            </a:extLst>
          </p:cNvPr>
          <p:cNvSpPr txBox="1"/>
          <p:nvPr/>
        </p:nvSpPr>
        <p:spPr>
          <a:xfrm>
            <a:off x="2283714" y="-156373"/>
            <a:ext cx="45765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b="1" kern="100" dirty="0">
                <a:solidFill>
                  <a:srgbClr val="0000CC"/>
                </a:solidFill>
                <a:effectLst/>
                <a:latin typeface="+mj-lt"/>
                <a:ea typeface="Calibri" panose="020F0502020204030204" pitchFamily="34" charset="0"/>
                <a:cs typeface="B Nazanin" panose="00000400000000000000" pitchFamily="2" charset="-78"/>
              </a:rPr>
              <a:t>مقدمه </a:t>
            </a:r>
            <a:endParaRPr lang="en-US" sz="3200" b="1" kern="100" dirty="0">
              <a:solidFill>
                <a:srgbClr val="0000CC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0E67AF3-657B-0232-F53C-4836C845C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24673"/>
              </p:ext>
            </p:extLst>
          </p:nvPr>
        </p:nvGraphicFramePr>
        <p:xfrm>
          <a:off x="899592" y="1412776"/>
          <a:ext cx="7708900" cy="2818896"/>
        </p:xfrm>
        <a:graphic>
          <a:graphicData uri="http://schemas.openxmlformats.org/drawingml/2006/table">
            <a:tbl>
              <a:tblPr firstRow="1" bandRow="1"/>
              <a:tblGrid>
                <a:gridCol w="1854200">
                  <a:extLst>
                    <a:ext uri="{9D8B030D-6E8A-4147-A177-3AD203B41FA5}">
                      <a16:colId xmlns:a16="http://schemas.microsoft.com/office/drawing/2014/main" val="2777765569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1886117215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335635067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650242563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522317839"/>
                    </a:ext>
                  </a:extLst>
                </a:gridCol>
              </a:tblGrid>
              <a:tr h="2961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a-IR" sz="1600" b="1" kern="100" dirty="0">
                          <a:effectLst/>
                          <a:latin typeface="Calibri" panose="020F0502020204030204" pitchFamily="34" charset="0"/>
                          <a:cs typeface="B Nazanin" panose="00000400000000000000" pitchFamily="2" charset="-78"/>
                        </a:rPr>
                        <a:t>231،504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اصفهان</a:t>
                      </a:r>
                      <a:endParaRPr lang="en-US" sz="16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داخلی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محقق شده </a:t>
                      </a:r>
                    </a:p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سال1403</a:t>
                      </a: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(نیمه اول) 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649088"/>
                  </a:ext>
                </a:extLst>
              </a:tr>
              <a:tr h="2961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10،835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بندرعباس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11222"/>
                  </a:ext>
                </a:extLst>
              </a:tr>
              <a:tr h="2961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1،997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کیسه 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اصفهان</a:t>
                      </a:r>
                      <a:endParaRPr lang="en-US" sz="16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صادراتی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760789"/>
                  </a:ext>
                </a:extLst>
              </a:tr>
              <a:tr h="2961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200،193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فله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862611"/>
                  </a:ext>
                </a:extLst>
              </a:tr>
              <a:tr h="2961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40،676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بشکه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739399"/>
                  </a:ext>
                </a:extLst>
              </a:tr>
              <a:tr h="2961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203،752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فله 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بندرعباس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468086"/>
                  </a:ext>
                </a:extLst>
              </a:tr>
              <a:tr h="2961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0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بشکه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17663"/>
                  </a:ext>
                </a:extLst>
              </a:tr>
              <a:tr h="2961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688،957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D3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مجموع</a:t>
                      </a:r>
                      <a:endParaRPr kumimoji="0" lang="en-US" sz="1600" b="1" kern="1200" dirty="0">
                        <a:solidFill>
                          <a:srgbClr val="000000"/>
                        </a:solidFill>
                        <a:effectLst/>
                        <a:latin typeface="Btitr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D3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32354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7CA90E8-AE3A-F8E7-C61D-AED473153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307425"/>
              </p:ext>
            </p:extLst>
          </p:nvPr>
        </p:nvGraphicFramePr>
        <p:xfrm>
          <a:off x="899592" y="4509120"/>
          <a:ext cx="7708900" cy="1761810"/>
        </p:xfrm>
        <a:graphic>
          <a:graphicData uri="http://schemas.openxmlformats.org/drawingml/2006/table">
            <a:tbl>
              <a:tblPr firstRow="1" bandRow="1"/>
              <a:tblGrid>
                <a:gridCol w="1927225">
                  <a:extLst>
                    <a:ext uri="{9D8B030D-6E8A-4147-A177-3AD203B41FA5}">
                      <a16:colId xmlns:a16="http://schemas.microsoft.com/office/drawing/2014/main" val="3382893076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1463838188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1663910574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3877701599"/>
                    </a:ext>
                  </a:extLst>
                </a:gridCol>
              </a:tblGrid>
              <a:tr h="2417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127،660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اصفهان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داخلی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تناژ مورد نیاز جهت تحقق برنامه </a:t>
                      </a:r>
                    </a:p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سال 1403 (نیمه دوم)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014578"/>
                  </a:ext>
                </a:extLst>
              </a:tr>
              <a:tr h="2417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247،134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اصفهان</a:t>
                      </a:r>
                      <a:endParaRPr lang="en-US" sz="16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صادراتی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11437"/>
                  </a:ext>
                </a:extLst>
              </a:tr>
              <a:tr h="2417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146،248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بندرعباس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94963"/>
                  </a:ext>
                </a:extLst>
              </a:tr>
              <a:tr h="2417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60،000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چابهار</a:t>
                      </a:r>
                      <a:endParaRPr lang="en-US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15588"/>
                  </a:ext>
                </a:extLst>
              </a:tr>
              <a:tr h="241755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581،042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rtl="1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600" b="1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مجموع</a:t>
                      </a:r>
                      <a:endParaRPr kumimoji="0" lang="en-US" sz="1600" b="1" kern="1200" dirty="0">
                        <a:solidFill>
                          <a:srgbClr val="000000"/>
                        </a:solidFill>
                        <a:effectLst/>
                        <a:latin typeface="Btitr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48355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7F74716-9277-5572-2144-EA839E307723}"/>
              </a:ext>
            </a:extLst>
          </p:cNvPr>
          <p:cNvSpPr txBox="1"/>
          <p:nvPr/>
        </p:nvSpPr>
        <p:spPr>
          <a:xfrm>
            <a:off x="1259632" y="828256"/>
            <a:ext cx="7492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fa-IR" sz="1800" b="1" dirty="0">
                <a:latin typeface="+mj-lt"/>
                <a:cs typeface="B Nazanin" panose="00000400000000000000" pitchFamily="2" charset="-78"/>
              </a:rPr>
              <a:t>میزان تحقق در نیمه اول و تناژ مورد نیاز جهت تحقق کل برنامه در نیمه دوم سال 1403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1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35BB82-B8F7-7826-015B-F9727DF0B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24073"/>
            <a:ext cx="8229600" cy="769441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kern="100" dirty="0">
                <a:solidFill>
                  <a:srgbClr val="0000CC"/>
                </a:solidFill>
                <a:effectLst/>
                <a:latin typeface="+mj-lt"/>
                <a:cs typeface="B Nazanin" panose="00000400000000000000" pitchFamily="2" charset="-78"/>
              </a:rPr>
              <a:t>الزام تامین خوراک </a:t>
            </a:r>
            <a:endParaRPr lang="en-US" sz="3200" kern="100" dirty="0">
              <a:solidFill>
                <a:srgbClr val="0000CC"/>
              </a:solidFill>
              <a:effectLst/>
              <a:latin typeface="+mj-lt"/>
              <a:cs typeface="B Nazanin" panose="00000400000000000000" pitchFamily="2" charset="-78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353246-A850-647A-554A-B7E06B003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846976"/>
              </p:ext>
            </p:extLst>
          </p:nvPr>
        </p:nvGraphicFramePr>
        <p:xfrm>
          <a:off x="827584" y="980728"/>
          <a:ext cx="7560840" cy="4480560"/>
        </p:xfrm>
        <a:graphic>
          <a:graphicData uri="http://schemas.openxmlformats.org/drawingml/2006/table">
            <a:tbl>
              <a:tblPr firstRow="1" bandRow="1"/>
              <a:tblGrid>
                <a:gridCol w="3780420">
                  <a:extLst>
                    <a:ext uri="{9D8B030D-6E8A-4147-A177-3AD203B41FA5}">
                      <a16:colId xmlns:a16="http://schemas.microsoft.com/office/drawing/2014/main" val="430021937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1835214479"/>
                    </a:ext>
                  </a:extLst>
                </a:gridCol>
              </a:tblGrid>
              <a:tr h="640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B Nazanin" panose="00000400000000000000" pitchFamily="2" charset="-78"/>
                        </a:rPr>
                        <a:t>میزان وکیوم باتوم مورد نیاز جهت تامین خوراک سایت های تولیدی/ذخیره سازی</a:t>
                      </a:r>
                      <a:endParaRPr kumimoji="0" lang="en-US" sz="18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0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2767509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وکیوم باتوم </a:t>
                      </a:r>
                      <a:r>
                        <a:rPr kumimoji="0" lang="fa-IR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(تن)</a:t>
                      </a:r>
                      <a:endParaRPr kumimoji="0" lang="en-US" sz="18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سایت / </a:t>
                      </a:r>
                      <a:r>
                        <a:rPr kumimoji="0" lang="fa-IR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روش تولید</a:t>
                      </a:r>
                      <a:endParaRPr kumimoji="0" lang="en-US" sz="18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0258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375،000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اصفهان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/ (هوادهی)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5596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105،000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بندرعباس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/ (هوادهی)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10848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42،000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بندرعباس/ 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Blending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68071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60،000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8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چابهار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/</a:t>
                      </a:r>
                      <a:r>
                        <a:rPr lang="fa-IR" sz="18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Blending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Btitr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596135"/>
                  </a:ext>
                </a:extLst>
              </a:tr>
              <a:tr h="640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kumimoji="0" lang="fa-IR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مجموع : 582،000 تن </a:t>
                      </a:r>
                      <a:endParaRPr kumimoji="0"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068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78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7129B0-E52D-3267-6D5C-B1A94C80B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08" y="-99392"/>
            <a:ext cx="8229600" cy="6206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kern="100" dirty="0">
                <a:solidFill>
                  <a:srgbClr val="0000CC"/>
                </a:solidFill>
                <a:effectLst/>
                <a:latin typeface="+mj-lt"/>
                <a:cs typeface="B Nazanin" panose="00000400000000000000" pitchFamily="2" charset="-78"/>
              </a:rPr>
              <a:t>اقدامات مورد نیاز </a:t>
            </a:r>
            <a:endParaRPr lang="en-US" sz="3200" kern="100" dirty="0">
              <a:solidFill>
                <a:srgbClr val="0000CC"/>
              </a:solidFill>
              <a:effectLst/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6AE9EF-AD64-70F3-678F-416BD0766209}"/>
              </a:ext>
            </a:extLst>
          </p:cNvPr>
          <p:cNvSpPr txBox="1"/>
          <p:nvPr/>
        </p:nvSpPr>
        <p:spPr>
          <a:xfrm>
            <a:off x="377184" y="764704"/>
            <a:ext cx="83301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a-I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راستای تحقق حداکثری هدف برنامه تولید و فروش مصوب، موارد به شرح ذیل </a:t>
            </a:r>
            <a:r>
              <a:rPr lang="fa-IR" sz="1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"و نه محدود به آن"  </a:t>
            </a:r>
            <a:r>
              <a:rPr lang="fa-IR" b="1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می بایست مدنظر قرار گیرد: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تامین خوراک مستمر و با قیمت مناسب جهت تولید محصول نهایی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شناسایی چالش های بالفعل و بالقوه در حوزه های تامین، عملیات تولید و ذخیره سازی، فروش و ....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شناسایی، اولویت بندی و اجرای راهکارها و مکانیزم های جبرانی جهت رفع چالش ها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شناسایی نقاط قابل بهبود و تقویت المان های موثر بر فرآیندهای اجرایی </a:t>
            </a:r>
          </a:p>
          <a:p>
            <a:endParaRPr lang="fa-IR" b="1" dirty="0">
              <a:solidFill>
                <a:srgbClr val="0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46BC25D-DB9C-51AB-3F3E-853F27ACB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58" y="3429000"/>
            <a:ext cx="3240360" cy="30758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BDB00C3-4FF6-2A19-6AD4-5D4BCA587C7E}"/>
              </a:ext>
            </a:extLst>
          </p:cNvPr>
          <p:cNvSpPr txBox="1"/>
          <p:nvPr/>
        </p:nvSpPr>
        <p:spPr>
          <a:xfrm>
            <a:off x="1187624" y="6075878"/>
            <a:ext cx="457657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0000CC"/>
              </a:buClr>
              <a:buSzPct val="116000"/>
              <a:buFont typeface="Arial" panose="020B0604020202020204" pitchFamily="34" charset="0"/>
              <a:buChar char="•"/>
            </a:pPr>
            <a:r>
              <a:rPr lang="fa-IR" sz="110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سایت های فعال</a:t>
            </a:r>
          </a:p>
          <a:p>
            <a:pPr marL="285750" indent="-285750">
              <a:buClr>
                <a:srgbClr val="39AD39"/>
              </a:buClr>
              <a:buSzPct val="116000"/>
              <a:buFont typeface="Arial" panose="020B0604020202020204" pitchFamily="34" charset="0"/>
              <a:buChar char="•"/>
            </a:pPr>
            <a:r>
              <a:rPr lang="fa-IR" sz="1100" dirty="0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سایت های در دست احداث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9779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DF67E-FE4D-FD6E-9A34-9FF76C036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A18E26-E5E0-08E5-0DC7-2C9EECE11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08" y="-26248"/>
            <a:ext cx="8229600" cy="6206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3200" kern="100" dirty="0">
                <a:solidFill>
                  <a:srgbClr val="0000CC"/>
                </a:solidFill>
                <a:effectLst/>
                <a:latin typeface="+mj-lt"/>
                <a:cs typeface="B Nazanin" panose="00000400000000000000" pitchFamily="2" charset="-78"/>
              </a:rPr>
              <a:t>سایت اصفهان</a:t>
            </a:r>
            <a:endParaRPr lang="en-US" sz="3200" kern="100" dirty="0">
              <a:solidFill>
                <a:srgbClr val="0000CC"/>
              </a:solidFill>
              <a:effectLst/>
              <a:latin typeface="+mj-lt"/>
              <a:cs typeface="B Nazanin" panose="000004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4B25EE-7225-C5C2-BC73-785794AB4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41065"/>
              </p:ext>
            </p:extLst>
          </p:nvPr>
        </p:nvGraphicFramePr>
        <p:xfrm>
          <a:off x="176497" y="770946"/>
          <a:ext cx="8781822" cy="6072071"/>
        </p:xfrm>
        <a:graphic>
          <a:graphicData uri="http://schemas.openxmlformats.org/drawingml/2006/table">
            <a:tbl>
              <a:tblPr firstRow="1" bandRow="1"/>
              <a:tblGrid>
                <a:gridCol w="792088">
                  <a:extLst>
                    <a:ext uri="{9D8B030D-6E8A-4147-A177-3AD203B41FA5}">
                      <a16:colId xmlns:a16="http://schemas.microsoft.com/office/drawing/2014/main" val="2430472472"/>
                    </a:ext>
                  </a:extLst>
                </a:gridCol>
                <a:gridCol w="1218106">
                  <a:extLst>
                    <a:ext uri="{9D8B030D-6E8A-4147-A177-3AD203B41FA5}">
                      <a16:colId xmlns:a16="http://schemas.microsoft.com/office/drawing/2014/main" val="97567857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91657052"/>
                    </a:ext>
                  </a:extLst>
                </a:gridCol>
                <a:gridCol w="2307131">
                  <a:extLst>
                    <a:ext uri="{9D8B030D-6E8A-4147-A177-3AD203B41FA5}">
                      <a16:colId xmlns:a16="http://schemas.microsoft.com/office/drawing/2014/main" val="184522595"/>
                    </a:ext>
                  </a:extLst>
                </a:gridCol>
                <a:gridCol w="1878378">
                  <a:extLst>
                    <a:ext uri="{9D8B030D-6E8A-4147-A177-3AD203B41FA5}">
                      <a16:colId xmlns:a16="http://schemas.microsoft.com/office/drawing/2014/main" val="3900565367"/>
                    </a:ext>
                  </a:extLst>
                </a:gridCol>
                <a:gridCol w="1217967">
                  <a:extLst>
                    <a:ext uri="{9D8B030D-6E8A-4147-A177-3AD203B41FA5}">
                      <a16:colId xmlns:a16="http://schemas.microsoft.com/office/drawing/2014/main" val="78112834"/>
                    </a:ext>
                  </a:extLst>
                </a:gridCol>
              </a:tblGrid>
              <a:tr h="39769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زمان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مرجع رسیدگی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متولی پیگیری</a:t>
                      </a:r>
                      <a:endParaRPr kumimoji="0" lang="en-US" sz="1600" b="1" kern="1200" dirty="0">
                        <a:solidFill>
                          <a:srgbClr val="000000"/>
                        </a:solidFill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راهکار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چالش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حوزه ها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66576"/>
                  </a:ext>
                </a:extLst>
              </a:tr>
              <a:tr h="106083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مدیرعامل/ هیات مدیره  پالایشگاه اصفهان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kumimoji="0" lang="fa-IR" sz="11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مدیره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7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( نماینده اهداف در پالایشگاه اصفهان)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تعامل با پالایشگاه اصفهان جهت: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 عرضه وکیوم با </a:t>
                      </a:r>
                      <a:r>
                        <a:rPr kumimoji="0" lang="en-US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Lot  Size</a:t>
                      </a: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 بزرگ (بالای 25،000 تن)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 عرضه وکیوم با افزایش حداقل تناژ تسویه اعتباری(بالای 20،000 تن)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 تامین خوراک براساس قرارداد فی مابین گذشته و برمبنای قیمت معامله شده در بورس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1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کاهش بی سابقه عرضه وکیوم باتوم پالایشگاه اصفهان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9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(از 300،000 تن در ماه های ابتدایی سال به 75،000 تن در ماه  اخیر)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منتج از الزام اجرای بند "پ" قانون بودجه کشور توسط شرکت پالایش و پخش به پالایشگاه اصفهان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تامین مواد اولیه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34456"/>
                  </a:ext>
                </a:extLst>
              </a:tr>
              <a:tr h="16290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شرکت پخش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وزیر نفت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اهداف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رئیسه صندوق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کاهش میزان/ معافیت تعهد پالایشگاه اصفهان در خصوص بند"پ"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995172"/>
                  </a:ext>
                </a:extLst>
              </a:tr>
              <a:tr h="3171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بلند مدت 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اهداف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مهندسی/ شرکت اطلس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ایجاد زیرساخت پاتیل، ایستگاه پمپاژ، مخازن و پایپینگ در سایت اصفهان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(از نظر برند قیر جی و بازخورد آتی بازار مناسب نمی باشد.)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5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وجود زیرساخت بهره گیری خوراک از سایر پالایشگاه های کشور جهت تولید</a:t>
                      </a:r>
                      <a:endParaRPr kumimoji="0" lang="en-US" sz="105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753314"/>
                  </a:ext>
                </a:extLst>
              </a:tr>
              <a:tr h="39270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بلند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اهدف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های مرتبط/ شرکت های گروه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شناسایی و خرید یک واحد تولید و ذخیره سازی قیر در استان اصفهان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375767"/>
                  </a:ext>
                </a:extLst>
              </a:tr>
              <a:tr h="56421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مدیرعامل/ هیات مدیره  پالایشگاه اصفهان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مذاکره با پالایشگاه اصفهان به منظور افزایش مدت تسویه اعتباری وکیوم خریداری شده 3ماهه به 4ماهه و بیشتر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5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تناسب شرایط تسویه وکیوم خریداری شده با شرایط فروش قیر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9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(با توجه به کشش بازار، فروش قیر با تسویه اعتباری حداقل 4 ماهه انجام می گردد.)</a:t>
                      </a:r>
                      <a:endParaRPr kumimoji="0" lang="en-US" sz="9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6415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دوره ایی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عملیات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برنامه ریزی دقیق موجودی مخازن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اورهال به موقع مخازن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وجود مخازن با ظرفیت پایین جهت تولید محصولات خاص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تولید </a:t>
                      </a:r>
                      <a:r>
                        <a:rPr lang="fa-IR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و</a:t>
                      </a: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ذخیره سازی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0719"/>
                  </a:ext>
                </a:extLst>
              </a:tr>
              <a:tr h="54822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اهداف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های مالی/ بازرگانی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افزایش توان نقدینگی و ایجاد امکان افزایش مدت زمان تسویه اعتباری از 4 ماه به 6 ماه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ایجاد امکان فروش 100 درصد اعتباری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محدودیت مدت زمان و درصد تسویه اعتباری 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فروش محصول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66160"/>
                  </a:ext>
                </a:extLst>
              </a:tr>
              <a:tr h="7037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اجرای رویه  گذشته و امضای فرم سه بندی با دریافت چک بانکی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ابطال بخشی از قراردادهای بورسی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منتج از محدودیت امضای فرم سه بندی انعقاد قرارداد بورسی صرفا با ارائه مستندات و ارائه تضامین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00868"/>
                  </a:ext>
                </a:extLst>
              </a:tr>
              <a:tr h="54822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ارائه پیشنهادات جذاب به سازمان ها و ارگان های ذیربط قیر تهاتری در حوزه لجستیک ( تقبل هزینه حمل از سایت تولیدی تا مقاصد) 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محدودیت پتانسیل جذب فرصت های فروش قیر داخلی"تهاتری" خارج از استان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372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53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7180C9-4A06-5523-7128-24B7A0422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490066"/>
          </a:xfrm>
        </p:spPr>
        <p:txBody>
          <a:bodyPr>
            <a:noAutofit/>
          </a:bodyPr>
          <a:lstStyle/>
          <a:p>
            <a:r>
              <a:rPr lang="fa-IR" sz="3200" kern="100" dirty="0">
                <a:solidFill>
                  <a:srgbClr val="0000CC"/>
                </a:solidFill>
                <a:effectLst/>
                <a:latin typeface="+mj-lt"/>
                <a:cs typeface="B Nazanin" panose="00000400000000000000" pitchFamily="2" charset="-78"/>
              </a:rPr>
              <a:t>سایت بندرعباس</a:t>
            </a:r>
            <a:endParaRPr lang="en-US" sz="32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06E5ED-9B58-8F80-0249-6A384C316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1471"/>
              </p:ext>
            </p:extLst>
          </p:nvPr>
        </p:nvGraphicFramePr>
        <p:xfrm>
          <a:off x="310168" y="908720"/>
          <a:ext cx="8654320" cy="4223389"/>
        </p:xfrm>
        <a:graphic>
          <a:graphicData uri="http://schemas.openxmlformats.org/drawingml/2006/table">
            <a:tbl>
              <a:tblPr firstRow="1" bandRow="1"/>
              <a:tblGrid>
                <a:gridCol w="852083">
                  <a:extLst>
                    <a:ext uri="{9D8B030D-6E8A-4147-A177-3AD203B41FA5}">
                      <a16:colId xmlns:a16="http://schemas.microsoft.com/office/drawing/2014/main" val="2430472472"/>
                    </a:ext>
                  </a:extLst>
                </a:gridCol>
                <a:gridCol w="994096">
                  <a:extLst>
                    <a:ext uri="{9D8B030D-6E8A-4147-A177-3AD203B41FA5}">
                      <a16:colId xmlns:a16="http://schemas.microsoft.com/office/drawing/2014/main" val="975678574"/>
                    </a:ext>
                  </a:extLst>
                </a:gridCol>
                <a:gridCol w="1335533">
                  <a:extLst>
                    <a:ext uri="{9D8B030D-6E8A-4147-A177-3AD203B41FA5}">
                      <a16:colId xmlns:a16="http://schemas.microsoft.com/office/drawing/2014/main" val="309165705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8452259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90056536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811283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مدت زمان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مرجع رسیدگی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متولی پیگیری</a:t>
                      </a:r>
                      <a:endParaRPr kumimoji="0" lang="en-US" sz="1600" b="1" kern="1200" dirty="0">
                        <a:solidFill>
                          <a:srgbClr val="000000"/>
                        </a:solidFill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راهکار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چالش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حوزه ها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66576"/>
                  </a:ext>
                </a:extLst>
              </a:tr>
              <a:tr h="720080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مدیرعامل/ هیات مدیره  پالایشگاه بندرعباس 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رئیسه صندوق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وزیر نفت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تعامل با پالایشگاه بندرعباس جهت کاهش میزان پریمیوم دریافتی از شرکت نفت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1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مقرون به صرفه نبودن خرید از پالایشگاه بندرعباس در اکثر دوره های سال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1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 به سبب درصد بالای پریمیوم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تامین مواد اولیه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34456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مذاکره با پالایشگاه بندرعباس به منظور افزایش مدت تسویه اعتباری وکیوم خریداری شده 3ماهه به 4ماهه و بیشتر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5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تناسب شرایط تسویه وکیوم خریداری شده با شرایط فروش قیر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9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(با توجه به کشش بازار، فروش قیر با تسویه اعتباری حداقل 4 ماهه انجام می گردد.)</a:t>
                      </a:r>
                      <a:endParaRPr kumimoji="0" lang="en-US" sz="9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031778"/>
                  </a:ext>
                </a:extLst>
              </a:tr>
              <a:tr h="4823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پالایشگاه بندرعباس 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های عملیات/ بازرگانی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افزایش تعامل با پالایشگاه بندرعباس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افزایش حجم خرید وکیوم از بندرعباس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حجم پایین میزان تحویلی در هر نوبت دریافت وکیوم از طریق خط لوله 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تولید</a:t>
                      </a:r>
                      <a:r>
                        <a:rPr kumimoji="0" lang="fa-IR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و </a:t>
                      </a:r>
                      <a:r>
                        <a:rPr kumimoji="0" lang="fa-IR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ذخیره سازی</a:t>
                      </a:r>
                      <a:endParaRPr kumimoji="0" lang="en-US" sz="12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00208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اداره گاز استان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عملیات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اطلس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تعامل با اداره گاز استان </a:t>
                      </a:r>
                    </a:p>
                    <a:p>
                      <a:pPr marL="171450" marR="0" lvl="0" indent="-17145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تعامل با منطقه ویژه خلیج فارس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به منظور تسریع در اتصال خط لوله گاز  به شبکه شهری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کفایت میزان سوخت تخصیصی جهت عملیات تولید و ذخیره سازی پلنت جی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572522"/>
                  </a:ext>
                </a:extLst>
              </a:tr>
              <a:tr h="60099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ملی پخش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عملیات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افزایش تعامل با شرکت ملی پخش در خصوص افزایش میزان سوخت تخصیصی به پایانه جی به سبب انجام و بهره برداری از  طرح های توسعه ای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کفایت میزان سوخت و نرخ بالای سوخت تخصیصی جهت عملیات ذخیره سازی پایانه جی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77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05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54D7A-F851-ED8A-14D8-4954D27C97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2A9D42-8357-E267-B1BA-8447E8C66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490066"/>
          </a:xfrm>
        </p:spPr>
        <p:txBody>
          <a:bodyPr>
            <a:noAutofit/>
          </a:bodyPr>
          <a:lstStyle/>
          <a:p>
            <a:r>
              <a:rPr lang="fa-IR" sz="3200" kern="100" dirty="0">
                <a:solidFill>
                  <a:srgbClr val="0000CC"/>
                </a:solidFill>
                <a:effectLst/>
                <a:latin typeface="+mj-lt"/>
                <a:cs typeface="B Nazanin" panose="00000400000000000000" pitchFamily="2" charset="-78"/>
              </a:rPr>
              <a:t>سایت بندرعباس</a:t>
            </a:r>
            <a:endParaRPr lang="en-US" sz="32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5EC0D4B-0C5A-0BFE-56EE-F97A6D9C5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054752"/>
              </p:ext>
            </p:extLst>
          </p:nvPr>
        </p:nvGraphicFramePr>
        <p:xfrm>
          <a:off x="245490" y="836712"/>
          <a:ext cx="8523663" cy="4207229"/>
        </p:xfrm>
        <a:graphic>
          <a:graphicData uri="http://schemas.openxmlformats.org/drawingml/2006/table">
            <a:tbl>
              <a:tblPr firstRow="1" bandRow="1"/>
              <a:tblGrid>
                <a:gridCol w="852083">
                  <a:extLst>
                    <a:ext uri="{9D8B030D-6E8A-4147-A177-3AD203B41FA5}">
                      <a16:colId xmlns:a16="http://schemas.microsoft.com/office/drawing/2014/main" val="2430472472"/>
                    </a:ext>
                  </a:extLst>
                </a:gridCol>
                <a:gridCol w="994096">
                  <a:extLst>
                    <a:ext uri="{9D8B030D-6E8A-4147-A177-3AD203B41FA5}">
                      <a16:colId xmlns:a16="http://schemas.microsoft.com/office/drawing/2014/main" val="975678574"/>
                    </a:ext>
                  </a:extLst>
                </a:gridCol>
                <a:gridCol w="1328203">
                  <a:extLst>
                    <a:ext uri="{9D8B030D-6E8A-4147-A177-3AD203B41FA5}">
                      <a16:colId xmlns:a16="http://schemas.microsoft.com/office/drawing/2014/main" val="309165705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84522595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900565367"/>
                    </a:ext>
                  </a:extLst>
                </a:gridCol>
                <a:gridCol w="1172817">
                  <a:extLst>
                    <a:ext uri="{9D8B030D-6E8A-4147-A177-3AD203B41FA5}">
                      <a16:colId xmlns:a16="http://schemas.microsoft.com/office/drawing/2014/main" val="7811283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مدت زمان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مرجع رسیدگی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متولی پیگیری</a:t>
                      </a:r>
                      <a:endParaRPr kumimoji="0" lang="en-US" sz="1600" b="1" kern="1200" dirty="0">
                        <a:solidFill>
                          <a:srgbClr val="000000"/>
                        </a:solidFill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راهکار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چالش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حوزه ها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66576"/>
                  </a:ext>
                </a:extLst>
              </a:tr>
              <a:tr h="60099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مدیریت حقوقی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ایجاد روش تسویه اعتباری قراردادهای فله بندرعباس(بخش کشتی بزرگ) با دریافت چک صیادی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امکان فروش /جذب کشتی های بزرگ ( بالای 11،000 تن) 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B Nazanin" panose="00000400000000000000" pitchFamily="2" charset="-78"/>
                        </a:rPr>
                        <a:t>فروش محصول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723242"/>
                  </a:ext>
                </a:extLst>
              </a:tr>
              <a:tr h="48192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بلند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اهداف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مدیریت حقوقی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بازرگانی/ مالی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های گروه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ایجاد روش تسویه اعتباری با دریافت بیمه نامه صندوق ضمانت صادرات ایران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325122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اهداف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های مالی/ بازرگانی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توان نقدینگی و ایجاد امکان افزایش مدت زمان تسویه اعتباری از 4 ماه به 6 ماه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ایجاد امکان فروش 100 درصد اعتباری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محدودیت مدت زمان و درصد تسویه اعتباری 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66160"/>
                  </a:ext>
                </a:extLst>
              </a:tr>
              <a:tr h="5787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اجرای رویه جاری گذشته و امضای فرم سه بندی با دریافت چک بانکی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ابطال بخشی از قراردادهای بورسی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منتج از محدودیت امضای فرم سه بندی انعقاد قرارداد بورسی صرفا با ارائه مستندات و ارائه تضامین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00868"/>
                  </a:ext>
                </a:extLst>
              </a:tr>
              <a:tr h="77063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ارائه پیشنهادات جذاب به سازمان ها و ارگان های ذیربط قیر تهاتری در حوزه لجستیک( تقلب هزینه حمل از سایت تولیدی تا مقاصد) 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محدودیت پتانسیل جذب فرصت های فروش قیر داخلی"تهاتری" خارج از استان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99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094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12239F-7779-A2C2-6A4B-72B200D2F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08" y="116632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fa-IR" sz="3600" kern="100" dirty="0">
                <a:solidFill>
                  <a:srgbClr val="0000CC"/>
                </a:solidFill>
                <a:effectLst/>
                <a:latin typeface="+mj-lt"/>
                <a:cs typeface="B Nazanin" panose="00000400000000000000" pitchFamily="2" charset="-78"/>
              </a:rPr>
              <a:t>سایت چابهار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5ED2CD7-20E9-915C-636B-5B57C8E62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72636"/>
              </p:ext>
            </p:extLst>
          </p:nvPr>
        </p:nvGraphicFramePr>
        <p:xfrm>
          <a:off x="245490" y="764704"/>
          <a:ext cx="8643836" cy="5698091"/>
        </p:xfrm>
        <a:graphic>
          <a:graphicData uri="http://schemas.openxmlformats.org/drawingml/2006/table">
            <a:tbl>
              <a:tblPr firstRow="1" bandRow="1"/>
              <a:tblGrid>
                <a:gridCol w="798118">
                  <a:extLst>
                    <a:ext uri="{9D8B030D-6E8A-4147-A177-3AD203B41FA5}">
                      <a16:colId xmlns:a16="http://schemas.microsoft.com/office/drawing/2014/main" val="2430472472"/>
                    </a:ext>
                  </a:extLst>
                </a:gridCol>
                <a:gridCol w="1074090">
                  <a:extLst>
                    <a:ext uri="{9D8B030D-6E8A-4147-A177-3AD203B41FA5}">
                      <a16:colId xmlns:a16="http://schemas.microsoft.com/office/drawing/2014/main" val="975678574"/>
                    </a:ext>
                  </a:extLst>
                </a:gridCol>
                <a:gridCol w="150046">
                  <a:extLst>
                    <a:ext uri="{9D8B030D-6E8A-4147-A177-3AD203B41FA5}">
                      <a16:colId xmlns:a16="http://schemas.microsoft.com/office/drawing/2014/main" val="309165705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940942687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8452259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900565367"/>
                    </a:ext>
                  </a:extLst>
                </a:gridCol>
                <a:gridCol w="1220982">
                  <a:extLst>
                    <a:ext uri="{9D8B030D-6E8A-4147-A177-3AD203B41FA5}">
                      <a16:colId xmlns:a16="http://schemas.microsoft.com/office/drawing/2014/main" val="7811283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مدت زمان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مرجع رسیدگی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kern="100" dirty="0">
                          <a:effectLst/>
                          <a:latin typeface=" B naza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متولی پیگیری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متولی پیگیری</a:t>
                      </a:r>
                      <a:endParaRPr kumimoji="0" lang="en-US" sz="1600" b="1" kern="1200" dirty="0">
                        <a:solidFill>
                          <a:srgbClr val="000000"/>
                        </a:solidFill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راهکار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چالش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600" b="1" kern="1200" dirty="0">
                          <a:solidFill>
                            <a:srgbClr val="000000"/>
                          </a:solidFill>
                          <a:effectLst/>
                          <a:latin typeface=" B naza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حوزه ها</a:t>
                      </a:r>
                      <a:endParaRPr lang="en-US" sz="1600" kern="100" dirty="0">
                        <a:effectLst/>
                        <a:latin typeface=" B naza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366576"/>
                  </a:ext>
                </a:extLst>
              </a:tr>
              <a:tr h="90469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مدیرعامل/ هیات مدیره  پالایشگاه اصفهان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شرکت پخش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وزیر نفت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رئیسه صندوق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اهداف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مدیره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مدیره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اهداف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رئیسه صندوق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افزایش تعامل با پالایشگاه اصفهان جهت تامین خوراک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1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امکان تامین حجم و نرخ مناسب محصول از سایت های تولیدی شرکت(اصفهان / بندرعباس) با توجه به کاهش خوراک اصفهان و نرخ بالای بندرعباس</a:t>
                      </a:r>
                      <a:endParaRPr kumimoji="0" lang="fa-IR" sz="9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تامین خوراک/ محصول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134456"/>
                  </a:ext>
                </a:extLst>
              </a:tr>
              <a:tr h="4221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عملیات/ معاونت مهندسی / شرکت اطلس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به منظور تسریع در تایید فنی پروژه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 افزایش تعامل با اداره بنادر </a:t>
                      </a:r>
                    </a:p>
                    <a:p>
                      <a:pPr marL="171450" marR="0" lvl="0" indent="-17145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تعامل با شرکت ملی پخش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به منظور تسریع در فرآیند صدور مجوزات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مشکلات دریافت مجوز بهره برداری جهت دریافت مجوز سوخت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تولید و </a:t>
                      </a:r>
                      <a:r>
                        <a:rPr lang="fa-IR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ذخیره سازی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0719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بلند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اداره بندر شهید بهشتی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عملیات / معاونت مهندسی/ شرکت اطلس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افزایش تعامل با اداره بنادر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جهت تسریع و بهره برداری  پروژه خط لوله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بهره بردای از زیرساخت خط لوله اتصال به اسکله بندر شهید بهشتی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a-I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B Nazanin" panose="00000400000000000000" pitchFamily="2" charset="-78"/>
                        </a:rPr>
                        <a:t>فروش محصول</a:t>
                      </a:r>
                      <a:endParaRPr lang="en-US" sz="1000" kern="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515519"/>
                  </a:ext>
                </a:extLst>
              </a:tr>
              <a:tr h="23518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بلندمدت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اداره کل راهداری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رئیس هیات رئیسه صندوق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تعامل با اداره کل راهداری استان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افزایش تعامل با پلیس راه استان و نزاجا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جهت صدور مجوز تردد تانکر های حمل تا وزن کل 100 تن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عدم امکان تردد تانکر های حمل قیر پاکستان در راه های استان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66160"/>
                  </a:ext>
                </a:extLst>
              </a:tr>
              <a:tr h="77063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شرکت اهداف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های مالی/ بازرگانی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افزایش توان نقدینگی و ایجاد امکان افزایش مدت زمان تسویه اعتباری از 4 ماه به 6 ماه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ایجاد امکان فروش 100 درصد اعتباری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محدودیت مدت زمان و درصد تسویه اعتباری 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85963"/>
                  </a:ext>
                </a:extLst>
              </a:tr>
              <a:tr h="77063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- اجرای رویه جاری گذشته و امضای فرم سه بندی با دریافت چک بانکی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ابطال بخشی از قراردادهای بورسی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منتج از محدودیت امضای فرم سه بندی انعقاد قرارداد بورسی صرفا با ارائه مستندات و ارائه تضامین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00868"/>
                  </a:ext>
                </a:extLst>
              </a:tr>
              <a:tr h="59776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کوتاه مدت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هیات مدیره جی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معاونت بازرگانی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مدیرعامل جی </a:t>
                      </a: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a-IR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ارائه پیشنهادات جذاب به سازمان ها و ارگان های ذیربط قیر تهاتری در حوزه لجستیک (تقبل هزینه حمل از سایت تولیدی تا مقاصد)  </a:t>
                      </a:r>
                      <a:endParaRPr kumimoji="0" lang="en-US" sz="1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000" b="1" kern="1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Nazanin" panose="00000400000000000000" pitchFamily="2" charset="-78"/>
                        </a:rPr>
                        <a:t>محدودیت پتانسیل جذب فرصت های فروش قیر داخلی"تهاتری" خارج از استان </a:t>
                      </a:r>
                      <a:endParaRPr kumimoji="0" lang="en-US" sz="1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5626" marR="85626" marT="42813" marB="4281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372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152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Btitr"/>
        <a:ea typeface=""/>
        <a:cs typeface="Btitr"/>
      </a:majorFont>
      <a:minorFont>
        <a:latin typeface="Btitr"/>
        <a:ea typeface=""/>
        <a:cs typeface="Btit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32884</TotalTime>
  <Words>1577</Words>
  <Application>Microsoft Office PowerPoint</Application>
  <PresentationFormat>On-screen Show (4:3)</PresentationFormat>
  <Paragraphs>298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 B naza</vt:lpstr>
      <vt:lpstr>Arial</vt:lpstr>
      <vt:lpstr>B Nazanin</vt:lpstr>
      <vt:lpstr>B Titr</vt:lpstr>
      <vt:lpstr>Btitr</vt:lpstr>
      <vt:lpstr>Btitr (Headings)</vt:lpstr>
      <vt:lpstr>Calibri</vt:lpstr>
      <vt:lpstr>Titr</vt:lpstr>
      <vt:lpstr>Verdana</vt:lpstr>
      <vt:lpstr>Wingdings</vt:lpstr>
      <vt:lpstr>Wingdings 2</vt:lpstr>
      <vt:lpstr>Wingdings 3</vt:lpstr>
      <vt:lpstr>Concourse</vt:lpstr>
      <vt:lpstr>چالش های موجود در راستای تحقق برنامه تولید و فروش  و ارائه راهکارهای پیشنهادی جهت رفع موانع   </vt:lpstr>
      <vt:lpstr>PowerPoint Presentation</vt:lpstr>
      <vt:lpstr>PowerPoint Presentation</vt:lpstr>
      <vt:lpstr>الزام تامین خوراک </vt:lpstr>
      <vt:lpstr>اقدامات مورد نیاز </vt:lpstr>
      <vt:lpstr>سایت اصفهان</vt:lpstr>
      <vt:lpstr>سایت بندرعباس</vt:lpstr>
      <vt:lpstr>سایت بندرعباس</vt:lpstr>
      <vt:lpstr>سایت چابهار</vt:lpstr>
      <vt:lpstr>با سپاس از توجه شما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مطالعات بازار اندونزی</dc:title>
  <dc:creator>Jeihouni</dc:creator>
  <cp:lastModifiedBy>Baher Shafaee</cp:lastModifiedBy>
  <cp:revision>2503</cp:revision>
  <cp:lastPrinted>2024-11-11T10:48:28Z</cp:lastPrinted>
  <dcterms:created xsi:type="dcterms:W3CDTF">2017-04-15T11:58:40Z</dcterms:created>
  <dcterms:modified xsi:type="dcterms:W3CDTF">2024-11-12T04:52:55Z</dcterms:modified>
</cp:coreProperties>
</file>