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9" r:id="rId2"/>
    <p:sldId id="3416" r:id="rId3"/>
    <p:sldId id="3432" r:id="rId4"/>
    <p:sldId id="3418" r:id="rId5"/>
    <p:sldId id="3419" r:id="rId6"/>
    <p:sldId id="3420" r:id="rId7"/>
    <p:sldId id="3436" r:id="rId8"/>
    <p:sldId id="3437" r:id="rId9"/>
    <p:sldId id="3438" r:id="rId10"/>
    <p:sldId id="3439" r:id="rId11"/>
    <p:sldId id="3442" r:id="rId12"/>
    <p:sldId id="3443" r:id="rId13"/>
    <p:sldId id="3444" r:id="rId14"/>
    <p:sldId id="3423" r:id="rId15"/>
    <p:sldId id="3445" r:id="rId16"/>
    <p:sldId id="3446" r:id="rId17"/>
    <p:sldId id="3447" r:id="rId18"/>
    <p:sldId id="295" r:id="rId19"/>
    <p:sldId id="3427" r:id="rId20"/>
    <p:sldId id="3428" r:id="rId21"/>
    <p:sldId id="3424" r:id="rId22"/>
    <p:sldId id="3425" r:id="rId23"/>
    <p:sldId id="344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0"/>
    <a:srgbClr val="70AD46"/>
    <a:srgbClr val="4472C5"/>
    <a:srgbClr val="2E75B6"/>
    <a:srgbClr val="A5A5A5"/>
    <a:srgbClr val="FFC100"/>
    <a:srgbClr val="D8722C"/>
    <a:srgbClr val="42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>
                <a:cs typeface="B Titr" panose="00000700000000000000" pitchFamily="2" charset="-78"/>
              </a:rPr>
              <a:t>میزان تولید</a:t>
            </a:r>
            <a:endParaRPr lang="en-US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47087942439049424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329054580135511E-2"/>
          <c:y val="0.23370924592521813"/>
          <c:w val="0.81918706055808388"/>
          <c:h val="0.58359361555587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4.6113246387069814E-3"/>
                  <c:y val="-1.007651300033445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defRPr>
                    </a:pPr>
                    <a:fld id="{9A6C6E60-5280-4429-AD2E-8E72A3822DF0}" type="VALUE">
                      <a:rPr lang="en-US" smtClean="0"/>
                      <a:pPr>
                        <a:defRPr sz="1000"/>
                      </a:pPr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B Nazanin" panose="00000400000000000000" pitchFamily="2" charset="-7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01315474153096E-2"/>
                      <c:h val="7.57586165258266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E4-40A3-8466-BF14A950A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1">
                  <c:v>58315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758600423031545E-2"/>
                  <c:y val="-3.904577416952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2A-4D7D-9CE5-0DB753232473}"/>
                </c:ext>
              </c:extLst>
            </c:dLbl>
            <c:dLbl>
              <c:idx val="1"/>
              <c:layout>
                <c:manualLayout>
                  <c:x val="-9.3387191023094653E-3"/>
                  <c:y val="-0.10023095275035505"/>
                </c:manualLayout>
              </c:layout>
              <c:tx>
                <c:rich>
                  <a:bodyPr/>
                  <a:lstStyle/>
                  <a:p>
                    <a:fld id="{3AA0415C-F832-4776-81C4-0CE5705946F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09505816078587E-2"/>
                      <c:h val="0.137389744989511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FE4-40A3-8466-BF14A950A774}"/>
                </c:ext>
              </c:extLst>
            </c:dLbl>
            <c:dLbl>
              <c:idx val="2"/>
              <c:layout>
                <c:manualLayout>
                  <c:x val="-5.8985740961198546E-2"/>
                  <c:y val="7.09755743085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E4-40A3-8466-BF14A950A774}"/>
                </c:ext>
              </c:extLst>
            </c:dLbl>
            <c:dLbl>
              <c:idx val="3"/>
              <c:layout>
                <c:manualLayout>
                  <c:x val="-1.8445298554827915E-2"/>
                  <c:y val="-7.830821989143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D5-4A02-AB77-F797800BA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732172</c:v>
                </c:pt>
                <c:pt idx="1">
                  <c:v>74520</c:v>
                </c:pt>
                <c:pt idx="2">
                  <c:v>806692</c:v>
                </c:pt>
                <c:pt idx="3">
                  <c:v>19513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017291620170163E-2"/>
                  <c:y val="-0.17661103201637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E4-40A3-8466-BF14A950A774}"/>
                </c:ext>
              </c:extLst>
            </c:dLbl>
            <c:dLbl>
              <c:idx val="1"/>
              <c:layout>
                <c:manualLayout>
                  <c:x val="1.6744796949215398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E4-40A3-8466-BF14A950A774}"/>
                </c:ext>
              </c:extLst>
            </c:dLbl>
            <c:dLbl>
              <c:idx val="2"/>
              <c:layout>
                <c:manualLayout>
                  <c:x val="-7.3001263091441726E-2"/>
                  <c:y val="-9.720385448850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E4-40A3-8466-BF14A950A774}"/>
                </c:ext>
              </c:extLst>
            </c:dLbl>
            <c:dLbl>
              <c:idx val="3"/>
              <c:layout>
                <c:manualLayout>
                  <c:x val="0"/>
                  <c:y val="-1.955725907324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82-4437-931B-7C75B4CA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834466</c:v>
                </c:pt>
                <c:pt idx="1">
                  <c:v>137872</c:v>
                </c:pt>
                <c:pt idx="2">
                  <c:v>972338</c:v>
                </c:pt>
                <c:pt idx="3">
                  <c:v>24079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32168455441021E-2"/>
                  <c:y val="-0.23987444785327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E4-40A3-8466-BF14A950A774}"/>
                </c:ext>
              </c:extLst>
            </c:dLbl>
            <c:dLbl>
              <c:idx val="1"/>
              <c:layout>
                <c:manualLayout>
                  <c:x val="2.1261232388007749E-2"/>
                  <c:y val="-0.13690081351268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E4-40A3-8466-BF14A950A774}"/>
                </c:ext>
              </c:extLst>
            </c:dLbl>
            <c:dLbl>
              <c:idx val="2"/>
              <c:layout>
                <c:manualLayout>
                  <c:x val="-2.2451462479794247E-3"/>
                  <c:y val="-0.1792314016302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E4-40A3-8466-BF14A950A774}"/>
                </c:ext>
              </c:extLst>
            </c:dLbl>
            <c:dLbl>
              <c:idx val="3"/>
              <c:layout>
                <c:manualLayout>
                  <c:x val="3.5353488896753285E-2"/>
                  <c:y val="-0.11710565412373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2-4437-931B-7C75B4CA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Sheet1!$E$2:$E$5</c:f>
              <c:numCache>
                <c:formatCode>#,##0</c:formatCode>
                <c:ptCount val="4"/>
                <c:pt idx="0">
                  <c:v>658592</c:v>
                </c:pt>
                <c:pt idx="1">
                  <c:v>63528</c:v>
                </c:pt>
                <c:pt idx="2">
                  <c:v>722120</c:v>
                </c:pt>
                <c:pt idx="3">
                  <c:v>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7B-4578-B424-FB0159CFC8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ظرفیت اسمی تجمعی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8326275545649212E-2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0-4008-B085-8DCD776DB1B4}"/>
                </c:ext>
              </c:extLst>
            </c:dLbl>
            <c:dLbl>
              <c:idx val="1"/>
              <c:layout>
                <c:manualLayout>
                  <c:x val="2.5066361923868845E-2"/>
                  <c:y val="-2.444657384155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0-4008-B085-8DCD776DB1B4}"/>
                </c:ext>
              </c:extLst>
            </c:dLbl>
            <c:dLbl>
              <c:idx val="2"/>
              <c:layout>
                <c:manualLayout>
                  <c:x val="7.6709930009532495E-2"/>
                  <c:y val="-3.91144830515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0-4008-B085-8DCD776DB1B4}"/>
                </c:ext>
              </c:extLst>
            </c:dLbl>
            <c:dLbl>
              <c:idx val="3"/>
              <c:layout>
                <c:manualLayout>
                  <c:x val="6.6095653154799622E-2"/>
                  <c:y val="-2.869181380417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70-4008-B085-8DCD776DB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Sheet1!$F$2:$F$5</c:f>
              <c:numCache>
                <c:formatCode>#,##0</c:formatCode>
                <c:ptCount val="4"/>
                <c:pt idx="0">
                  <c:v>873336</c:v>
                </c:pt>
                <c:pt idx="1">
                  <c:v>93336</c:v>
                </c:pt>
                <c:pt idx="2">
                  <c:v>966672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9-43CF-8280-7457CE396D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تن</a:t>
                </a:r>
              </a:p>
            </c:rich>
          </c:tx>
          <c:layout>
            <c:manualLayout>
              <c:xMode val="edge"/>
              <c:yMode val="edge"/>
              <c:x val="2.0013996156987405E-2"/>
              <c:y val="0.54803097284659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319241641641259"/>
          <c:y val="8.320333300540457E-2"/>
          <c:w val="0.1845874522588713"/>
          <c:h val="0.33177273079009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</a:t>
            </a:r>
            <a:r>
              <a:rPr lang="fa-IR" sz="1440" b="1" i="0" u="none" strike="noStrike" baseline="0" dirty="0">
                <a:effectLst/>
              </a:rPr>
              <a:t>مصرف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8977261218238905E-2"/>
                  <c:y val="-6.54863892911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C0-4BB9-86CA-36F254AEEBED}"/>
                </c:ext>
              </c:extLst>
            </c:dLbl>
            <c:dLbl>
              <c:idx val="1"/>
              <c:layout>
                <c:manualLayout>
                  <c:x val="-2.3819437411145995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33-487D-87AF-C930F7396427}"/>
                </c:ext>
              </c:extLst>
            </c:dLbl>
            <c:dLbl>
              <c:idx val="2"/>
              <c:layout>
                <c:manualLayout>
                  <c:x val="-3.6811857817225707E-2"/>
                  <c:y val="-2.3387996175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C0-4BB9-86CA-36F254AEE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11625570</c:v>
                </c:pt>
                <c:pt idx="1">
                  <c:v>118584</c:v>
                </c:pt>
                <c:pt idx="2">
                  <c:v>11744154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4E-2"/>
                  <c:y val="-0.12629517934725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3-487D-87AF-C930F7396427}"/>
                </c:ext>
              </c:extLst>
            </c:dLbl>
            <c:dLbl>
              <c:idx val="1"/>
              <c:layout>
                <c:manualLayout>
                  <c:x val="6.4962102030397375E-3"/>
                  <c:y val="-0.11693998087709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33-487D-87AF-C930F7396427}"/>
                </c:ext>
              </c:extLst>
            </c:dLbl>
            <c:dLbl>
              <c:idx val="2"/>
              <c:layout>
                <c:manualLayout>
                  <c:x val="-6.4962102030398962E-3"/>
                  <c:y val="-0.13565037781742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33-487D-87AF-C930F739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10570050</c:v>
                </c:pt>
                <c:pt idx="1">
                  <c:v>262730</c:v>
                </c:pt>
                <c:pt idx="2">
                  <c:v>10832780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19925837491043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3-487D-87AF-C930F7396427}"/>
                </c:ext>
              </c:extLst>
            </c:dLbl>
            <c:dLbl>
              <c:idx val="1"/>
              <c:layout>
                <c:manualLayout>
                  <c:x val="3.8977261218238822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33-487D-87AF-C930F7396427}"/>
                </c:ext>
              </c:extLst>
            </c:dLbl>
            <c:dLbl>
              <c:idx val="2"/>
              <c:layout>
                <c:manualLayout>
                  <c:x val="9.3112346243570718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33-487D-87AF-C930F7396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7677696</c:v>
                </c:pt>
                <c:pt idx="1">
                  <c:v>262538</c:v>
                </c:pt>
                <c:pt idx="2">
                  <c:v>7940234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36135842746018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78337190818056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6779489298984E-2"/>
          <c:y val="0.25911395221040501"/>
          <c:w val="0.90467894228739576"/>
          <c:h val="0.37335492149736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23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97-4B5E-A377-71F5A2657DBC}"/>
                </c:ext>
              </c:extLst>
            </c:dLbl>
            <c:dLbl>
              <c:idx val="1"/>
              <c:layout>
                <c:manualLayout>
                  <c:x val="1.9488630609119453E-2"/>
                  <c:y val="-2.960085326139316E-2"/>
                </c:manualLayout>
              </c:layout>
              <c:tx>
                <c:rich>
                  <a:bodyPr/>
                  <a:lstStyle/>
                  <a:p>
                    <a:fld id="{92AA26BB-D6AE-41B7-9739-CDD58873DDEE}" type="VALUE">
                      <a:rPr lang="en-US" sz="1000" smtClean="0"/>
                      <a:pPr/>
                      <a:t>[VALUE]</a:t>
                    </a:fld>
                    <a:r>
                      <a:rPr lang="en-US" sz="16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23715634451262E-2"/>
                      <c:h val="9.74808108640031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597-4B5E-A377-71F5A2657DBC}"/>
                </c:ext>
              </c:extLst>
            </c:dLbl>
            <c:dLbl>
              <c:idx val="2"/>
              <c:layout>
                <c:manualLayout>
                  <c:x val="8.6616136040530093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97-4B5E-A377-71F5A2657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0.5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82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97-4B5E-A377-71F5A2657DBC}"/>
                </c:ext>
              </c:extLst>
            </c:dLbl>
            <c:dLbl>
              <c:idx val="1"/>
              <c:layout>
                <c:manualLayout>
                  <c:x val="1.9488630609119373E-2"/>
                  <c:y val="-2.806559541050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7-4B5E-A377-71F5A2657DBC}"/>
                </c:ext>
              </c:extLst>
            </c:dLbl>
            <c:dLbl>
              <c:idx val="2"/>
              <c:layout>
                <c:manualLayout>
                  <c:x val="3.0315647614185735E-2"/>
                  <c:y val="-2.3387996175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97-4B5E-A377-71F5A2657D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1.1200000000000001</c:v>
                </c:pt>
                <c:pt idx="1">
                  <c:v>0.41</c:v>
                </c:pt>
                <c:pt idx="2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3074108970601325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1551711026745629"/>
          <c:y val="0.84358181820860467"/>
          <c:w val="0.8269373796027184"/>
          <c:h val="0.15583035121035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6779489298984E-2"/>
          <c:y val="0.21210592147231672"/>
          <c:w val="0.90467894228739576"/>
          <c:h val="0.541748493960372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962102030397973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44-4E31-8385-6061F1FBBFB5}"/>
                </c:ext>
              </c:extLst>
            </c:dLbl>
            <c:dLbl>
              <c:idx val="1"/>
              <c:layout>
                <c:manualLayout>
                  <c:x val="2.1654034010131929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4-4E31-8385-6061F1FBBFB5}"/>
                </c:ext>
              </c:extLst>
            </c:dLbl>
            <c:dLbl>
              <c:idx val="2"/>
              <c:layout>
                <c:manualLayout>
                  <c:x val="-4.3307215499241427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127505431411438E-2"/>
                      <c:h val="6.7825188908712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44-4E31-8385-6061F1FBB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1.1000000000000001</c:v>
                </c:pt>
                <c:pt idx="1">
                  <c:v>0.45</c:v>
                </c:pt>
                <c:pt idx="2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57823807092907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44-4E31-8385-6061F1FBBFB5}"/>
                </c:ext>
              </c:extLst>
            </c:dLbl>
            <c:dLbl>
              <c:idx val="1"/>
              <c:layout>
                <c:manualLayout>
                  <c:x val="2.1654034010132724E-2"/>
                  <c:y val="-2.338799617541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44-4E31-8385-6061F1FBBFB5}"/>
                </c:ext>
              </c:extLst>
            </c:dLbl>
            <c:dLbl>
              <c:idx val="2"/>
              <c:layout>
                <c:manualLayout>
                  <c:x val="2.5984840812159269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44-4E31-8385-6061F1FBB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1.51</c:v>
                </c:pt>
                <c:pt idx="1">
                  <c:v>0.45</c:v>
                </c:pt>
                <c:pt idx="2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5267618284734517E-2"/>
              <c:y val="0.35288176944371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401051806338596"/>
          <c:y val="0.82019382203318669"/>
          <c:w val="0.78627110373168918"/>
          <c:h val="0.1792183473857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en-US" dirty="0">
                <a:cs typeface="B Titr" panose="00000700000000000000" pitchFamily="2" charset="-78"/>
              </a:rPr>
              <a:t>VB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94.262</c:v>
                </c:pt>
                <c:pt idx="6">
                  <c:v>119.648</c:v>
                </c:pt>
                <c:pt idx="7">
                  <c:v>145.72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94.257000000000005</c:v>
                </c:pt>
                <c:pt idx="6">
                  <c:v>117.694</c:v>
                </c:pt>
                <c:pt idx="7">
                  <c:v>133.18299999999999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141.66999999999999</c:v>
                </c:pt>
                <c:pt idx="1">
                  <c:v>127.08</c:v>
                </c:pt>
                <c:pt idx="2">
                  <c:v>112</c:v>
                </c:pt>
                <c:pt idx="3">
                  <c:v>97.2</c:v>
                </c:pt>
                <c:pt idx="4">
                  <c:v>135.80000000000001</c:v>
                </c:pt>
                <c:pt idx="5">
                  <c:v>143</c:v>
                </c:pt>
                <c:pt idx="6">
                  <c:v>135</c:v>
                </c:pt>
                <c:pt idx="7">
                  <c:v>121</c:v>
                </c:pt>
                <c:pt idx="8">
                  <c:v>94.4</c:v>
                </c:pt>
                <c:pt idx="9">
                  <c:v>106.78</c:v>
                </c:pt>
                <c:pt idx="10">
                  <c:v>110.6</c:v>
                </c:pt>
                <c:pt idx="11">
                  <c:v>107.4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پایه 1403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123.129</c:v>
                </c:pt>
                <c:pt idx="1">
                  <c:v>135.464</c:v>
                </c:pt>
                <c:pt idx="2">
                  <c:v>144.59299999999999</c:v>
                </c:pt>
                <c:pt idx="3">
                  <c:v>147.17099999999999</c:v>
                </c:pt>
                <c:pt idx="4">
                  <c:v>147.285</c:v>
                </c:pt>
                <c:pt idx="5">
                  <c:v>131.607</c:v>
                </c:pt>
                <c:pt idx="6">
                  <c:v>129.72999999999999</c:v>
                </c:pt>
                <c:pt idx="7">
                  <c:v>144.393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4-4D33-A72B-7351BDBDCA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معامله شده 1403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 formatCode="0">
                  <c:v>128.09899999999999</c:v>
                </c:pt>
                <c:pt idx="1">
                  <c:v>134.321</c:v>
                </c:pt>
                <c:pt idx="2">
                  <c:v>143.70599999999999</c:v>
                </c:pt>
                <c:pt idx="3">
                  <c:v>147.79400000000001</c:v>
                </c:pt>
                <c:pt idx="4">
                  <c:v>145.98500000000001</c:v>
                </c:pt>
                <c:pt idx="5">
                  <c:v>141.66999999999999</c:v>
                </c:pt>
                <c:pt idx="6">
                  <c:v>160.143</c:v>
                </c:pt>
                <c:pt idx="7">
                  <c:v>185.49299999999999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44-4D33-A72B-7351BDBDC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9293361362231504"/>
          <c:h val="0.20599009580076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ورق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355</c:v>
                </c:pt>
                <c:pt idx="1">
                  <c:v>354.62</c:v>
                </c:pt>
                <c:pt idx="2">
                  <c:v>361.7</c:v>
                </c:pt>
                <c:pt idx="3">
                  <c:v>366.9</c:v>
                </c:pt>
                <c:pt idx="4">
                  <c:v>370.35</c:v>
                </c:pt>
                <c:pt idx="5">
                  <c:v>377.178</c:v>
                </c:pt>
                <c:pt idx="6">
                  <c:v>378.83</c:v>
                </c:pt>
                <c:pt idx="7" formatCode="#,##0">
                  <c:v>386.267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C5-4F5F-B622-CC002F4CA8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355</c:v>
                </c:pt>
                <c:pt idx="1">
                  <c:v>354.62</c:v>
                </c:pt>
                <c:pt idx="2">
                  <c:v>361.7</c:v>
                </c:pt>
                <c:pt idx="3">
                  <c:v>366.9</c:v>
                </c:pt>
                <c:pt idx="4">
                  <c:v>370.35</c:v>
                </c:pt>
                <c:pt idx="5">
                  <c:v>377.178</c:v>
                </c:pt>
                <c:pt idx="6">
                  <c:v>430</c:v>
                </c:pt>
                <c:pt idx="7">
                  <c:v>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C5-4F5F-B622-CC002F4CA8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250.2</c:v>
                </c:pt>
                <c:pt idx="1">
                  <c:v>279.16000000000003</c:v>
                </c:pt>
                <c:pt idx="2">
                  <c:v>305</c:v>
                </c:pt>
                <c:pt idx="3">
                  <c:v>343</c:v>
                </c:pt>
                <c:pt idx="4">
                  <c:v>348.2</c:v>
                </c:pt>
                <c:pt idx="5">
                  <c:v>353</c:v>
                </c:pt>
                <c:pt idx="6">
                  <c:v>352</c:v>
                </c:pt>
                <c:pt idx="7">
                  <c:v>355</c:v>
                </c:pt>
                <c:pt idx="8">
                  <c:v>353</c:v>
                </c:pt>
                <c:pt idx="9">
                  <c:v>354</c:v>
                </c:pt>
                <c:pt idx="10">
                  <c:v>351</c:v>
                </c:pt>
                <c:pt idx="11">
                  <c:v>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C5-4F5F-B622-CC002F4C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7741411202006052"/>
          <c:h val="0.3593662461835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کل تجمعی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646454416212356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1-44C9-9DA9-7E797DB8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918470.72400000005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473471421278722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71-44C9-9DA9-7E797DB8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965957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06E-2"/>
                  <c:y val="-7.01639885262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1-44C9-9DA9-7E797DB8F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730815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1086101554350431"/>
              <c:y val="0.40433536102963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کل تجمعی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488630609119453E-2"/>
                  <c:y val="-5.6131190821003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5-46A8-B666-9A3C033A6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124950149.833046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646454416212356E-2"/>
                  <c:y val="-0.10758478240692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5-46A8-B666-9A3C033A6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141283797.99708799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631295228371629E-2"/>
                  <c:y val="-7.95191869964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15-46A8-B666-9A3C033A6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101766099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353778833539814"/>
              <c:y val="0.32949377326829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کل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7017005066282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81-40A3-8BC8-C2059A154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0.95084017611549998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15647614185894E-2"/>
                  <c:y val="-8.8874385466588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81-40A3-8BC8-C2059A154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1.2567759610845426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"/>
        <c:tickMarkSkip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168803254857067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 cap="flat"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کل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984840812159266E-2"/>
                  <c:y val="-8.0814438205876138E-2"/>
                </c:manualLayout>
              </c:layout>
              <c:tx>
                <c:rich>
                  <a:bodyPr/>
                  <a:lstStyle/>
                  <a:p>
                    <a:fld id="{AB6A67BD-1F82-4513-98EC-38EE50DFE351}" type="VALUE">
                      <a:rPr lang="en-US" sz="1000" smtClean="0"/>
                      <a:pPr/>
                      <a:t>[VALUE]</a:t>
                    </a:fld>
                    <a:r>
                      <a:rPr lang="en-US" sz="16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277749644583978E-2"/>
                      <c:h val="0.10697875234683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8A-4D42-85D4-9FA7E070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0.88439121544298638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347E-2"/>
                  <c:y val="-9.82295839367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A-4D42-85D4-9FA7E070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1.227817033971657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57031917364114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53928078412769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کل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445E-3"/>
                  <c:y val="-7.484158776133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80-4A05-AB1F-96CE6FD73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66051.760999999999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984840812159269E-2"/>
                  <c:y val="-6.548638929117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80-4A05-AB1F-96CE6FD73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371E-2"/>
                  <c:y val="-6.5486389291170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80-4A05-AB1F-96CE6FD73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93906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704157813235833"/>
              <c:y val="0.42772335720504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تولید تجمعی تا پایان </a:t>
            </a:r>
            <a:r>
              <a:rPr lang="fa-IR" sz="1920" b="1" i="0" u="none" strike="noStrike" baseline="0" dirty="0">
                <a:effectLst/>
              </a:rPr>
              <a:t>آذر</a:t>
            </a:r>
            <a:r>
              <a:rPr lang="fa-IR" baseline="0" dirty="0">
                <a:cs typeface="B Titr" panose="00000700000000000000" pitchFamily="2" charset="-78"/>
              </a:rPr>
              <a:t>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302647561057691E-4"/>
          <c:y val="0.33149554129141817"/>
          <c:w val="0.83685477017293131"/>
          <c:h val="0.4697214746019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 تجمعی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0166193333594442E-3"/>
                  <c:y val="-4.889314768310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86-40B4-A3EA-8F95754C5248}"/>
                </c:ext>
              </c:extLst>
            </c:dLbl>
            <c:dLbl>
              <c:idx val="1"/>
              <c:layout>
                <c:manualLayout>
                  <c:x val="-2.2219443862145385E-2"/>
                  <c:y val="-0.11734355443944006"/>
                </c:manualLayout>
              </c:layout>
              <c:tx>
                <c:rich>
                  <a:bodyPr/>
                  <a:lstStyle/>
                  <a:p>
                    <a:fld id="{07C8C8DA-E54F-4F1D-B8A8-888E75A85495}" type="VALUE">
                      <a:rPr lang="en-US" sz="1200" smtClean="0"/>
                      <a:pPr/>
                      <a:t>[VALUE]</a:t>
                    </a:fld>
                    <a:r>
                      <a:rPr lang="en-US" sz="18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095653154799622E-2"/>
                      <c:h val="0.11294317114796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86-40B4-A3EA-8F95754C5248}"/>
                </c:ext>
              </c:extLst>
            </c:dLbl>
            <c:dLbl>
              <c:idx val="2"/>
              <c:layout>
                <c:manualLayout>
                  <c:x val="7.3765460040753376E-3"/>
                  <c:y val="-5.867177721972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6-40B4-A3EA-8F95754C5248}"/>
                </c:ext>
              </c:extLst>
            </c:dLbl>
            <c:dLbl>
              <c:idx val="3"/>
              <c:layout>
                <c:manualLayout>
                  <c:x val="-1.1271996679549472E-16"/>
                  <c:y val="-1.955725907324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6-40B4-A3EA-8F95754C5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0.98</c:v>
                </c:pt>
                <c:pt idx="1">
                  <c:v>0.59</c:v>
                </c:pt>
                <c:pt idx="2">
                  <c:v>0.93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86-40B4-A3EA-8F95754C52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023295782707608E-3"/>
                  <c:y val="-7.333972152465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86-40B4-A3EA-8F95754C5248}"/>
                </c:ext>
              </c:extLst>
            </c:dLbl>
            <c:dLbl>
              <c:idx val="1"/>
              <c:layout>
                <c:manualLayout>
                  <c:x val="7.1361761685774412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6-40B4-A3EA-8F95754C5248}"/>
                </c:ext>
              </c:extLst>
            </c:dLbl>
            <c:dLbl>
              <c:idx val="2"/>
              <c:layout>
                <c:manualLayout>
                  <c:x val="2.5547088111185091E-2"/>
                  <c:y val="-3.911451814648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6-40B4-A3EA-8F95754C5248}"/>
                </c:ext>
              </c:extLst>
            </c:dLbl>
            <c:dLbl>
              <c:idx val="3"/>
              <c:layout>
                <c:manualLayout>
                  <c:x val="1.5371082129023168E-3"/>
                  <c:y val="-3.422520337817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6-40B4-A3EA-8F95754C5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1.25</c:v>
                </c:pt>
                <c:pt idx="1">
                  <c:v>1.28</c:v>
                </c:pt>
                <c:pt idx="2">
                  <c:v>1.25</c:v>
                </c:pt>
                <c:pt idx="3">
                  <c:v>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86-40B4-A3EA-8F95754C52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نسبت به ظرفیت اسمی تجمعی</c:v>
                </c:pt>
              </c:strCache>
            </c:strRef>
          </c:tx>
          <c:spPr>
            <a:solidFill>
              <a:srgbClr val="42682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73351191222554E-2"/>
                  <c:y val="-1.955725907324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94176222370183E-2"/>
                      <c:h val="0.12272180068458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286-40B4-A3EA-8F95754C5248}"/>
                </c:ext>
              </c:extLst>
            </c:dLbl>
            <c:dLbl>
              <c:idx val="1"/>
              <c:layout>
                <c:manualLayout>
                  <c:x val="2.2541548333398557E-2"/>
                  <c:y val="-3.422520337817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6-40B4-A3EA-8F95754C5248}"/>
                </c:ext>
              </c:extLst>
            </c:dLbl>
            <c:dLbl>
              <c:idx val="2"/>
              <c:layout>
                <c:manualLayout>
                  <c:x val="3.6306859085180859E-2"/>
                  <c:y val="-2.933588860986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86-40B4-A3EA-8F95754C5248}"/>
                </c:ext>
              </c:extLst>
            </c:dLbl>
            <c:dLbl>
              <c:idx val="3"/>
              <c:layout>
                <c:manualLayout>
                  <c:x val="2.3056623193534753E-2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86-40B4-A3EA-8F95754C5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  <c:pt idx="3">
                  <c:v>جی هرمز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0.84</c:v>
                </c:pt>
                <c:pt idx="1">
                  <c:v>0.8</c:v>
                </c:pt>
                <c:pt idx="2">
                  <c:v>0.83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86-40B4-A3EA-8F95754C52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درصد (%)</a:t>
                </a:r>
              </a:p>
            </c:rich>
          </c:tx>
          <c:layout>
            <c:manualLayout>
              <c:xMode val="edge"/>
              <c:yMode val="edge"/>
              <c:x val="2.4316204703115425E-2"/>
              <c:y val="0.34756906734588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1506524522599"/>
          <c:y val="0.27201798959846407"/>
          <c:w val="0.21645151676534183"/>
          <c:h val="0.56310584673499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کل ماهیانه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23E-3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C8-4CEC-9923-4A5F4401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12602525.526567999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173E-2"/>
                  <c:y val="-9.3551984701672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C8-4CEC-9923-4A5F4401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16437329.536744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954522436477811E-2"/>
                  <c:y val="-0.10290718317183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C8-4CEC-9923-4A5F4401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12820386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404915772627869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</a:t>
            </a:r>
            <a:r>
              <a:rPr lang="fa-IR" sz="1440" b="1" i="0" u="none" strike="noStrike" baseline="0" dirty="0">
                <a:effectLst/>
              </a:rPr>
              <a:t>کل ماهیانه </a:t>
            </a:r>
            <a:r>
              <a:rPr lang="fa-IR" dirty="0">
                <a:cs typeface="B Titr" panose="00000700000000000000" pitchFamily="2" charset="-78"/>
              </a:rPr>
              <a:t>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54034010132724E-2"/>
                  <c:y val="-7.4841587761337841E-2"/>
                </c:manualLayout>
              </c:layout>
              <c:tx>
                <c:rich>
                  <a:bodyPr/>
                  <a:lstStyle/>
                  <a:p>
                    <a:fld id="{39A11599-201B-4872-A454-FE70902F9AA1}" type="VALUE">
                      <a:rPr lang="en-US" smtClean="0"/>
                      <a:pPr/>
                      <a:t>[VALUE]</a:t>
                    </a:fld>
                    <a:r>
                      <a:rPr lang="en-US" sz="16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1A-4F6F-8962-AA765BBFD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0.65397783168316825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256E-2"/>
                  <c:y val="-7.951918699642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1A-4F6F-8962-AA765BBFD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0.70338169020083907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57031917364114"/>
              <c:y val="0.38094736485421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520048116658586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</a:t>
            </a:r>
            <a:r>
              <a:rPr lang="fa-IR" baseline="0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کل 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962102030398962E-3"/>
                  <c:y val="-0.11693998087709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3-4690-940F-BDBB6041C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0.7667015191486134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347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13-4690-940F-BDBB6041C0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انواع قیر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0.98300671497472847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071520860619334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انواع قیر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138.85249084984099</c:v>
                </c:pt>
                <c:pt idx="1">
                  <c:v>141.53864692037138</c:v>
                </c:pt>
                <c:pt idx="2">
                  <c:v>132.39825896371045</c:v>
                </c:pt>
                <c:pt idx="3">
                  <c:v>127.09893976163072</c:v>
                </c:pt>
                <c:pt idx="4">
                  <c:v>120.751</c:v>
                </c:pt>
                <c:pt idx="5">
                  <c:v>109.28818678552886</c:v>
                </c:pt>
                <c:pt idx="6">
                  <c:v>137.43</c:v>
                </c:pt>
                <c:pt idx="7">
                  <c:v>157.12264288859313</c:v>
                </c:pt>
                <c:pt idx="8">
                  <c:v>190.79772190431078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accent2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BF-4E41-8A91-53CC453FA4A8}"/>
              </c:ext>
            </c:extLst>
          </c:dPt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138.85249084984099</c:v>
                </c:pt>
                <c:pt idx="1">
                  <c:v>141.53864692037138</c:v>
                </c:pt>
                <c:pt idx="2">
                  <c:v>132.39825896371045</c:v>
                </c:pt>
                <c:pt idx="3">
                  <c:v>127.09893976163072</c:v>
                </c:pt>
                <c:pt idx="4">
                  <c:v>120.751</c:v>
                </c:pt>
                <c:pt idx="5">
                  <c:v>109.28818678552886</c:v>
                </c:pt>
                <c:pt idx="6">
                  <c:v>143.47164249555556</c:v>
                </c:pt>
                <c:pt idx="7">
                  <c:v>160.65900624120931</c:v>
                </c:pt>
                <c:pt idx="8">
                  <c:v>162.74583699746535</c:v>
                </c:pt>
                <c:pt idx="9">
                  <c:v>161.94309732130694</c:v>
                </c:pt>
                <c:pt idx="10">
                  <c:v>162.07355682843658</c:v>
                </c:pt>
                <c:pt idx="11">
                  <c:v>162.27907883887391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147</c:v>
                </c:pt>
                <c:pt idx="1">
                  <c:v>154</c:v>
                </c:pt>
                <c:pt idx="2">
                  <c:v>120</c:v>
                </c:pt>
                <c:pt idx="3">
                  <c:v>129</c:v>
                </c:pt>
                <c:pt idx="4">
                  <c:v>138</c:v>
                </c:pt>
                <c:pt idx="5">
                  <c:v>149</c:v>
                </c:pt>
                <c:pt idx="6">
                  <c:v>135</c:v>
                </c:pt>
                <c:pt idx="7">
                  <c:v>144</c:v>
                </c:pt>
                <c:pt idx="8">
                  <c:v>137</c:v>
                </c:pt>
                <c:pt idx="9">
                  <c:v>130</c:v>
                </c:pt>
                <c:pt idx="10">
                  <c:v>133</c:v>
                </c:pt>
                <c:pt idx="11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100" b="1" i="0" baseline="0" dirty="0">
                    <a:effectLst/>
                  </a:rPr>
                  <a:t>تن/میلیون ریال</a:t>
                </a:r>
                <a:endParaRPr lang="en-US" sz="6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50496017616948"/>
          <c:y val="0.33737827895733857"/>
          <c:w val="8.281834987612198E-2"/>
          <c:h val="0.1646989482568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تناژی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B-44E2-928C-7EA1A09036E9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424854161715943"/>
                  <c:y val="0.10877985463209407"/>
                </c:manualLayout>
              </c:layout>
              <c:tx>
                <c:rich>
                  <a:bodyPr/>
                  <a:lstStyle/>
                  <a:p>
                    <a:fld id="{C9E013F0-C73F-4049-B0C0-329187AF6779}" type="VALUE">
                      <a:rPr lang="en-US" smtClean="0"/>
                      <a:pPr/>
                      <a:t>[VALUE]</a:t>
                    </a:fld>
                    <a:r>
                      <a:rPr lang="en-US"/>
                      <a:t> (36%)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8758754876865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6B-44E2-928C-7EA1A09036E9}"/>
                </c:ext>
              </c:extLst>
            </c:dLbl>
            <c:dLbl>
              <c:idx val="1"/>
              <c:layout>
                <c:manualLayout>
                  <c:x val="0.28508433450808979"/>
                  <c:y val="-0.10424701123557009"/>
                </c:manualLayout>
              </c:layout>
              <c:tx>
                <c:rich>
                  <a:bodyPr/>
                  <a:lstStyle/>
                  <a:p>
                    <a:fld id="{22243FE7-F614-4BA9-9647-A58975DE2B7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33355290674164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18608.63</c:v>
                </c:pt>
                <c:pt idx="1">
                  <c:v>47443.131000000001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مبلغی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90-42D9-98F3-09A5CEBEFF79}"/>
              </c:ext>
            </c:extLst>
          </c:dPt>
          <c:dPt>
            <c:idx val="1"/>
            <c:bubble3D val="0"/>
            <c:explosion val="4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2773968140440276"/>
                  <c:y val="0.1677021792337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F325BFB5-39D0-44AA-BC96-8876E929E24D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(21%)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635083186327516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90-42D9-98F3-09A5CEBEFF79}"/>
                </c:ext>
              </c:extLst>
            </c:dLbl>
            <c:dLbl>
              <c:idx val="1"/>
              <c:layout>
                <c:manualLayout>
                  <c:x val="0.35225921943846489"/>
                  <c:y val="-0.165435400646825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04D64A66-02A8-4840-930C-905C012FE9B4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(79%)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1232351239015846"/>
                      <c:h val="0.1599967737261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1666438.41032</c:v>
                </c:pt>
                <c:pt idx="1">
                  <c:v>10936087.116248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تناژی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05-4652-9D10-B21BF44526AF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8508433450808979"/>
                  <c:y val="1.3597637967818632E-2"/>
                </c:manualLayout>
              </c:layout>
              <c:tx>
                <c:rich>
                  <a:bodyPr/>
                  <a:lstStyle/>
                  <a:p>
                    <a:fld id="{79BE45D7-6D6B-4CB3-A72A-FE965C071E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61038285500642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05-4652-9D10-B21BF44526AF}"/>
                </c:ext>
              </c:extLst>
            </c:dLbl>
            <c:dLbl>
              <c:idx val="1"/>
              <c:layout>
                <c:manualLayout>
                  <c:x val="0.3178525049816846"/>
                  <c:y val="-0.11784447075903803"/>
                </c:manualLayout>
              </c:layout>
              <c:tx>
                <c:rich>
                  <a:bodyPr/>
                  <a:lstStyle/>
                  <a:p>
                    <a:fld id="{F5959552-038C-4307-81B3-F7A01FAAFB4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03966202724309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317659.39</c:v>
                </c:pt>
                <c:pt idx="1">
                  <c:v>600811.33400000003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مبلغی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90-42D9-98F3-09A5CEBEFF79}"/>
              </c:ext>
            </c:extLst>
          </c:dPt>
          <c:dPt>
            <c:idx val="1"/>
            <c:bubble3D val="0"/>
            <c:explosion val="4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527-9DFA-5C98FDBDA211}"/>
              </c:ext>
            </c:extLst>
          </c:dPt>
          <c:dLbls>
            <c:dLbl>
              <c:idx val="0"/>
              <c:layout>
                <c:manualLayout>
                  <c:x val="0.26629300484532203"/>
                  <c:y val="6.1188746299956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0023BD90-DE6E-4CFF-92E6-2F76553816CD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(22%)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384910378700915"/>
                      <c:h val="0.132801854679203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90-42D9-98F3-09A5CEBEFF79}"/>
                </c:ext>
              </c:extLst>
            </c:dLbl>
            <c:dLbl>
              <c:idx val="1"/>
              <c:layout>
                <c:manualLayout>
                  <c:x val="0.29819152529209575"/>
                  <c:y val="-0.19942922789984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defRPr>
                    </a:pPr>
                    <a:fld id="{612C4F7C-8466-4C2C-AE73-1151BF8FED3E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defRPr>
                      </a:pPr>
                      <a:t>[VALUE]</a:t>
                    </a:fld>
                    <a:r>
                      <a:rPr lang="en-US" dirty="0"/>
                      <a:t> (78%)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97247230627162"/>
                      <c:h val="0.14639931420267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4A-4527-9DFA-5C98FDBDA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فروش داخلی</c:v>
                </c:pt>
                <c:pt idx="1">
                  <c:v>فروش صادراتی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26075900.037131999</c:v>
                </c:pt>
                <c:pt idx="1">
                  <c:v>98874249.795913994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A-4527-9DFA-5C98FDBDA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2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تجمعی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6616136040531099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3F-4AEF-96F0-4DD95D8FC40F}"/>
                </c:ext>
              </c:extLst>
            </c:dLbl>
            <c:dLbl>
              <c:idx val="1"/>
              <c:layout>
                <c:manualLayout>
                  <c:x val="-2.1654034010132723E-3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F-4AEF-96F0-4DD95D8FC40F}"/>
                </c:ext>
              </c:extLst>
            </c:dLbl>
            <c:dLbl>
              <c:idx val="2"/>
              <c:layout>
                <c:manualLayout>
                  <c:x val="-4.3308068020265445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3F-4AEF-96F0-4DD95D8FC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534736.43000000005</c:v>
                </c:pt>
                <c:pt idx="1">
                  <c:v>66074.903999999995</c:v>
                </c:pt>
                <c:pt idx="2">
                  <c:v>600811.33400000003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96698629384945E-2"/>
                  <c:y val="-5.145359158591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1-4FF6-B132-1F33808AA9BE}"/>
                </c:ext>
              </c:extLst>
            </c:dLbl>
            <c:dLbl>
              <c:idx val="1"/>
              <c:layout>
                <c:manualLayout>
                  <c:x val="2.1654034010132723E-3"/>
                  <c:y val="-0.10758478240692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1-4FF6-B132-1F33808AA9BE}"/>
                </c:ext>
              </c:extLst>
            </c:dLbl>
            <c:dLbl>
              <c:idx val="2"/>
              <c:layout>
                <c:manualLayout>
                  <c:x val="7.3623715634451262E-2"/>
                  <c:y val="-6.08087900560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61-4FF6-B132-1F33808AA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582618</c:v>
                </c:pt>
                <c:pt idx="1">
                  <c:v>70000</c:v>
                </c:pt>
                <c:pt idx="2">
                  <c:v>652618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62102030398136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1-4FF6-B132-1F33808AA9BE}"/>
                </c:ext>
              </c:extLst>
            </c:dLbl>
            <c:dLbl>
              <c:idx val="1"/>
              <c:layout>
                <c:manualLayout>
                  <c:x val="3.2481051015199089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1-4FF6-B132-1F33808AA9BE}"/>
                </c:ext>
              </c:extLst>
            </c:dLbl>
            <c:dLbl>
              <c:idx val="2"/>
              <c:layout>
                <c:manualLayout>
                  <c:x val="4.9804278223305264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61-4FF6-B132-1F33808AA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375337</c:v>
                </c:pt>
                <c:pt idx="1">
                  <c:v>126501</c:v>
                </c:pt>
                <c:pt idx="2">
                  <c:v>501838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</a:p>
            </c:rich>
          </c:tx>
          <c:layout>
            <c:manualLayout>
              <c:xMode val="edge"/>
              <c:yMode val="edge"/>
              <c:x val="0.11341786249790706"/>
              <c:y val="0.40901296026471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تجمعی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157823807092907E-2"/>
                  <c:y val="-7.951918699642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D-4187-8379-CD7076E79656}"/>
                </c:ext>
              </c:extLst>
            </c:dLbl>
            <c:dLbl>
              <c:idx val="1"/>
              <c:layout>
                <c:manualLayout>
                  <c:x val="-1.9488630609119453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D-4187-8379-CD7076E79656}"/>
                </c:ext>
              </c:extLst>
            </c:dLbl>
            <c:dLbl>
              <c:idx val="2"/>
              <c:layout>
                <c:manualLayout>
                  <c:x val="-3.2481051015199089E-2"/>
                  <c:y val="-1.87103969403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4-4E5C-B393-4BD7899846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86322236.817930996</c:v>
                </c:pt>
                <c:pt idx="1">
                  <c:v>12552012.977983</c:v>
                </c:pt>
                <c:pt idx="2">
                  <c:v>98874249.795913994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96698629384862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4-4E5C-B393-4BD7899846EF}"/>
                </c:ext>
              </c:extLst>
            </c:dLbl>
            <c:dLbl>
              <c:idx val="1"/>
              <c:layout>
                <c:manualLayout>
                  <c:x val="-1.2992420406079635E-2"/>
                  <c:y val="-0.1403279770525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BD-4187-8379-CD7076E79656}"/>
                </c:ext>
              </c:extLst>
            </c:dLbl>
            <c:dLbl>
              <c:idx val="2"/>
              <c:layout>
                <c:manualLayout>
                  <c:x val="4.1142664619252173E-2"/>
                  <c:y val="-7.951918699642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BD-4187-8379-CD7076E79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100410173.346</c:v>
                </c:pt>
                <c:pt idx="1">
                  <c:v>13808340</c:v>
                </c:pt>
                <c:pt idx="2">
                  <c:v>114218513.346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969681624318538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D-4187-8379-CD7076E79656}"/>
                </c:ext>
              </c:extLst>
            </c:dLbl>
            <c:dLbl>
              <c:idx val="1"/>
              <c:layout>
                <c:manualLayout>
                  <c:x val="4.3308068020265447E-2"/>
                  <c:y val="-6.080879005608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BD-4187-8379-CD7076E79656}"/>
                </c:ext>
              </c:extLst>
            </c:dLbl>
            <c:dLbl>
              <c:idx val="2"/>
              <c:layout>
                <c:manualLayout>
                  <c:x val="0.10393936324863708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BD-4187-8379-CD7076E79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57373709</c:v>
                </c:pt>
                <c:pt idx="1">
                  <c:v>22130766</c:v>
                </c:pt>
                <c:pt idx="2">
                  <c:v>79504475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908705569588052"/>
              <c:y val="0.33417137250337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میزان تولید</a:t>
            </a:r>
            <a:endParaRPr lang="en-US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43686872607326122"/>
          <c:y val="2.933588860986001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118282691970617E-2"/>
          <c:y val="0.30704896744986815"/>
          <c:w val="0.8687164738266675"/>
          <c:h val="0.4858073201896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9566254882527216E-2"/>
                  <c:y val="-2.9335888609860104E-2"/>
                </c:manualLayout>
              </c:layout>
              <c:tx>
                <c:rich>
                  <a:bodyPr/>
                  <a:lstStyle/>
                  <a:p>
                    <a:fld id="{6E955626-9098-41F1-9AA7-49598D84E4E8}" type="VALUE">
                      <a:rPr lang="en-US" smtClean="0"/>
                      <a:pPr/>
                      <a:t>[VALUE]</a:t>
                    </a:fld>
                    <a:r>
                      <a:rPr lang="en-US" sz="1200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E8-446C-8F3B-64BE7521D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1">
                  <c:v>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586641000227912E-2"/>
                  <c:y val="-6.845040675634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E8-446C-8F3B-64BE7521D550}"/>
                </c:ext>
              </c:extLst>
            </c:dLbl>
            <c:dLbl>
              <c:idx val="1"/>
              <c:layout>
                <c:manualLayout>
                  <c:x val="-3.0101930588503408E-3"/>
                  <c:y val="-0.1271221839760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E8-446C-8F3B-64BE7521D550}"/>
                </c:ext>
              </c:extLst>
            </c:dLbl>
            <c:dLbl>
              <c:idx val="2"/>
              <c:layout>
                <c:manualLayout>
                  <c:x val="-3.160702711792869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E8-446C-8F3B-64BE7521D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61312</c:v>
                </c:pt>
                <c:pt idx="1">
                  <c:v>10392</c:v>
                </c:pt>
                <c:pt idx="2">
                  <c:v>71704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152895882755138E-2"/>
                  <c:y val="-0.15156875781761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E8-446C-8F3B-64BE7521D550}"/>
                </c:ext>
              </c:extLst>
            </c:dLbl>
            <c:dLbl>
              <c:idx val="1"/>
              <c:layout>
                <c:manualLayout>
                  <c:x val="4.5152895882755112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E8-446C-8F3B-64BE7521D550}"/>
                </c:ext>
              </c:extLst>
            </c:dLbl>
            <c:dLbl>
              <c:idx val="2"/>
              <c:layout>
                <c:manualLayout>
                  <c:x val="-2.2576447941377555E-2"/>
                  <c:y val="-0.13690081351268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E8-446C-8F3B-64BE7521D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90537</c:v>
                </c:pt>
                <c:pt idx="1">
                  <c:v>10710</c:v>
                </c:pt>
                <c:pt idx="2">
                  <c:v>101247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6-4E9F-9149-9E8555EF96D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واقعی آذر 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254826471258243E-3"/>
                  <c:y val="-0.1466794430493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3-4C4B-9F85-070CBDF1C0CE}"/>
                </c:ext>
              </c:extLst>
            </c:dLbl>
            <c:dLbl>
              <c:idx val="1"/>
              <c:layout>
                <c:manualLayout>
                  <c:x val="7.525482647125852E-3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3-4C4B-9F85-070CBDF1C0CE}"/>
                </c:ext>
              </c:extLst>
            </c:dLbl>
            <c:dLbl>
              <c:idx val="2"/>
              <c:layout>
                <c:manualLayout>
                  <c:x val="1.2040772235401363E-2"/>
                  <c:y val="-0.16623670212254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C3-4C4B-9F85-070CBDF1C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72716</c:v>
                </c:pt>
                <c:pt idx="1">
                  <c:v>5500</c:v>
                </c:pt>
                <c:pt idx="2">
                  <c:v>78216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8-4316-94A4-CCDF89799F69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ظرفیت اسمی ماهیانه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719150765282327E-2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7-43AD-88CE-8714D287340D}"/>
                </c:ext>
              </c:extLst>
            </c:dLbl>
            <c:dLbl>
              <c:idx val="1"/>
              <c:layout>
                <c:manualLayout>
                  <c:x val="2.4081544470802671E-2"/>
                  <c:y val="-5.378246245141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7-43AD-88CE-8714D287340D}"/>
                </c:ext>
              </c:extLst>
            </c:dLbl>
            <c:dLbl>
              <c:idx val="2"/>
              <c:layout>
                <c:manualLayout>
                  <c:x val="1.8061158353102045E-2"/>
                  <c:y val="-0.161347387354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77-43AD-88CE-8714D2873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Sheet1!$F$2:$F$4</c:f>
              <c:numCache>
                <c:formatCode>#,##0</c:formatCode>
                <c:ptCount val="3"/>
                <c:pt idx="0">
                  <c:v>109167</c:v>
                </c:pt>
                <c:pt idx="1">
                  <c:v>11667</c:v>
                </c:pt>
                <c:pt idx="2">
                  <c:v>120834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6-45EC-81F4-5F339F52EC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تن</a:t>
                </a:r>
              </a:p>
            </c:rich>
          </c:tx>
          <c:layout>
            <c:manualLayout>
              <c:xMode val="edge"/>
              <c:yMode val="edge"/>
              <c:x val="5.6981295442508455E-2"/>
              <c:y val="0.51869508423673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351285500575566"/>
          <c:y val="0.32580045204987407"/>
          <c:w val="0.14402564968913831"/>
          <c:h val="0.35316714026289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308068020265445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D2-4BF0-A44E-45AC27667F73}"/>
                </c:ext>
              </c:extLst>
            </c:dLbl>
            <c:dLbl>
              <c:idx val="1"/>
              <c:layout>
                <c:manualLayout>
                  <c:x val="-4.3308068020265445E-3"/>
                  <c:y val="-3.274319464558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7-4B8D-B9A3-F4141634ABB2}"/>
                </c:ext>
              </c:extLst>
            </c:dLbl>
            <c:dLbl>
              <c:idx val="2"/>
              <c:layout>
                <c:manualLayout>
                  <c:x val="-1.0827017005066362E-2"/>
                  <c:y val="-6.080879005608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87-4B8D-B9A3-F4141634A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0.91781652815395343</c:v>
                </c:pt>
                <c:pt idx="1">
                  <c:v>0.94392719999999997</c:v>
                </c:pt>
                <c:pt idx="2">
                  <c:v>0.92061716655072345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19437411145956E-2"/>
                  <c:y val="-2.80655954105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D2-4BF0-A44E-45AC27667F73}"/>
                </c:ext>
              </c:extLst>
            </c:dLbl>
            <c:dLbl>
              <c:idx val="1"/>
              <c:layout>
                <c:manualLayout>
                  <c:x val="2.1654034010132724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7-4B8D-B9A3-F4141634ABB2}"/>
                </c:ext>
              </c:extLst>
            </c:dLbl>
            <c:dLbl>
              <c:idx val="2"/>
              <c:layout>
                <c:manualLayout>
                  <c:x val="1.0827017005066362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7-4B8D-B9A3-F4141634A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1.4246834977633436</c:v>
                </c:pt>
                <c:pt idx="1">
                  <c:v>0.52232712784879165</c:v>
                </c:pt>
                <c:pt idx="2">
                  <c:v>1.1972216811002754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tickLblSkip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774866929993361"/>
              <c:y val="0.3669145671489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88101807378675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62102030398173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5-4DB0-B1CF-8848020D2259}"/>
                </c:ext>
              </c:extLst>
            </c:dLbl>
            <c:dLbl>
              <c:idx val="1"/>
              <c:layout>
                <c:manualLayout>
                  <c:x val="-4.3308068020265445E-3"/>
                  <c:y val="-5.14535915859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38-47A3-9612-EFFD6717CEDC}"/>
                </c:ext>
              </c:extLst>
            </c:dLbl>
            <c:dLbl>
              <c:idx val="2"/>
              <c:layout>
                <c:manualLayout>
                  <c:x val="-1.2992420406079714E-2"/>
                  <c:y val="-5.613119082100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38-47A3-9612-EFFD6717C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0.8596961238227937</c:v>
                </c:pt>
                <c:pt idx="1">
                  <c:v>0.90901679550061776</c:v>
                </c:pt>
                <c:pt idx="2">
                  <c:v>0.86565870014781299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7726121823894E-2"/>
                  <c:y val="-4.677599235083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45-4DB0-B1CF-8848020D2259}"/>
                </c:ext>
              </c:extLst>
            </c:dLbl>
            <c:dLbl>
              <c:idx val="1"/>
              <c:layout>
                <c:manualLayout>
                  <c:x val="2.815024421317254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38-47A3-9612-EFFD6717CEDC}"/>
                </c:ext>
              </c:extLst>
            </c:dLbl>
            <c:dLbl>
              <c:idx val="2"/>
              <c:layout>
                <c:manualLayout>
                  <c:x val="3.0315647614185814E-2"/>
                  <c:y val="-4.677599235083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38-47A3-9612-EFFD6717C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1.5045608576208833</c:v>
                </c:pt>
                <c:pt idx="1">
                  <c:v>0.56717480895071593</c:v>
                </c:pt>
                <c:pt idx="2">
                  <c:v>1.2436312521517059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125245909689378"/>
              <c:y val="0.37626976561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00704070763605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صادراتی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4646454416212356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E-4717-A300-82C778597B2A}"/>
                </c:ext>
              </c:extLst>
            </c:dLbl>
            <c:dLbl>
              <c:idx val="1"/>
              <c:layout>
                <c:manualLayout>
                  <c:x val="-6.4962102030398173E-3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1E-4717-A300-82C778597B2A}"/>
                </c:ext>
              </c:extLst>
            </c:dLbl>
            <c:dLbl>
              <c:idx val="2"/>
              <c:layout>
                <c:manualLayout>
                  <c:x val="-2.5984840812159269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E-4717-A300-82C77859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38027.315999999999</c:v>
                </c:pt>
                <c:pt idx="1">
                  <c:v>9415.8150000000005</c:v>
                </c:pt>
                <c:pt idx="2">
                  <c:v>47443.131000000001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88630609119411E-2"/>
                  <c:y val="-0.1122623816420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1E-4717-A300-82C778597B2A}"/>
                </c:ext>
              </c:extLst>
            </c:dLbl>
            <c:dLbl>
              <c:idx val="1"/>
              <c:layout>
                <c:manualLayout>
                  <c:x val="6.4962102030398173E-3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1E-4717-A300-82C778597B2A}"/>
                </c:ext>
              </c:extLst>
            </c:dLbl>
            <c:dLbl>
              <c:idx val="2"/>
              <c:layout>
                <c:manualLayout>
                  <c:x val="-1.5157823807093065E-2"/>
                  <c:y val="-0.1403279770525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1E-4717-A300-82C77859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73000</c:v>
                </c:pt>
                <c:pt idx="1">
                  <c:v>10000</c:v>
                </c:pt>
                <c:pt idx="2">
                  <c:v>83000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300488426345045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E-4717-A300-82C778597B2A}"/>
                </c:ext>
              </c:extLst>
            </c:dLbl>
            <c:dLbl>
              <c:idx val="1"/>
              <c:layout>
                <c:manualLayout>
                  <c:x val="3.0315647614185655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1E-4717-A300-82C778597B2A}"/>
                </c:ext>
              </c:extLst>
            </c:dLbl>
            <c:dLbl>
              <c:idx val="2"/>
              <c:layout>
                <c:manualLayout>
                  <c:x val="1.2992420406079635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E-4717-A300-82C77859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58656</c:v>
                </c:pt>
                <c:pt idx="1">
                  <c:v>11765</c:v>
                </c:pt>
                <c:pt idx="2">
                  <c:v>70421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3102214883721243E-2"/>
              <c:y val="0.47917694879096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8781539441544169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7-4503-93AC-78E048BD5AE6}"/>
                </c:ext>
              </c:extLst>
            </c:dLbl>
            <c:dLbl>
              <c:idx val="1"/>
              <c:layout>
                <c:manualLayout>
                  <c:x val="-1.5157823807092907E-2"/>
                  <c:y val="-2.806559541050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67-4503-93AC-78E048BD5AE6}"/>
                </c:ext>
              </c:extLst>
            </c:dLbl>
            <c:dLbl>
              <c:idx val="2"/>
              <c:layout>
                <c:manualLayout>
                  <c:x val="-8.2285329238504429E-2"/>
                  <c:y val="-1.403279770525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A3-4771-A86F-74F5E2576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8636070.3542400002</c:v>
                </c:pt>
                <c:pt idx="1">
                  <c:v>2300016.7620080002</c:v>
                </c:pt>
                <c:pt idx="2">
                  <c:v>10936087.116248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7017005066322E-2"/>
                  <c:y val="-0.12161758011217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7-4503-93AC-78E048BD5AE6}"/>
                </c:ext>
              </c:extLst>
            </c:dLbl>
            <c:dLbl>
              <c:idx val="1"/>
              <c:layout>
                <c:manualLayout>
                  <c:x val="1.2992420406079635E-2"/>
                  <c:y val="-0.13097277858234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67-4503-93AC-78E048BD5AE6}"/>
                </c:ext>
              </c:extLst>
            </c:dLbl>
            <c:dLbl>
              <c:idx val="2"/>
              <c:layout>
                <c:manualLayout>
                  <c:x val="2.5984840812159109E-2"/>
                  <c:y val="-8.887438546658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67-4503-93AC-78E048BD5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12668056</c:v>
                </c:pt>
                <c:pt idx="1">
                  <c:v>1972620</c:v>
                </c:pt>
                <c:pt idx="2">
                  <c:v>14640676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47347142127868E-2"/>
                  <c:y val="-7.484158776133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7-4503-93AC-78E048BD5AE6}"/>
                </c:ext>
              </c:extLst>
            </c:dLbl>
            <c:dLbl>
              <c:idx val="1"/>
              <c:layout>
                <c:manualLayout>
                  <c:x val="5.8465891827358354E-2"/>
                  <c:y val="-8.419678623150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7-4503-93AC-78E048BD5AE6}"/>
                </c:ext>
              </c:extLst>
            </c:dLbl>
            <c:dLbl>
              <c:idx val="2"/>
              <c:layout>
                <c:manualLayout>
                  <c:x val="9.0946942842557277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67-4503-93AC-78E048BD5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8445465</c:v>
                </c:pt>
                <c:pt idx="1">
                  <c:v>1888133</c:v>
                </c:pt>
                <c:pt idx="2">
                  <c:v>10333598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9794146863455802E-2"/>
              <c:y val="0.42304575796996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84937688485150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308068020265844E-3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2A-46A9-8445-9476016D28AF}"/>
                </c:ext>
              </c:extLst>
            </c:dLbl>
            <c:dLbl>
              <c:idx val="1"/>
              <c:layout>
                <c:manualLayout>
                  <c:x val="2.1654034010132723E-3"/>
                  <c:y val="-2.3387996175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A-46A9-8445-9476016D28AF}"/>
                </c:ext>
              </c:extLst>
            </c:dLbl>
            <c:dLbl>
              <c:idx val="2"/>
              <c:layout>
                <c:manualLayout>
                  <c:x val="2.1654034010131929E-3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2A-46A9-8445-9476016D2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0.52092213698630141</c:v>
                </c:pt>
                <c:pt idx="1">
                  <c:v>0.94158150000000007</c:v>
                </c:pt>
                <c:pt idx="2">
                  <c:v>0.57160398795180722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77261218238864E-2"/>
                  <c:y val="-4.209839311575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A-46A9-8445-9476016D28AF}"/>
                </c:ext>
              </c:extLst>
            </c:dLbl>
            <c:dLbl>
              <c:idx val="1"/>
              <c:layout>
                <c:manualLayout>
                  <c:x val="3.0315647614185814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2A-46A9-8445-9476016D28AF}"/>
                </c:ext>
              </c:extLst>
            </c:dLbl>
            <c:dLbl>
              <c:idx val="2"/>
              <c:layout>
                <c:manualLayout>
                  <c:x val="2.8150244213172384E-2"/>
                  <c:y val="-5.145359158591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2A-46A9-8445-9476016D2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0.6483107610474631</c:v>
                </c:pt>
                <c:pt idx="1">
                  <c:v>0.8003242668933277</c:v>
                </c:pt>
                <c:pt idx="2">
                  <c:v>0.67370714701580492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7433021685747805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</a:t>
            </a:r>
            <a:r>
              <a:rPr lang="fa-IR" sz="1440" b="1" i="0" u="none" strike="noStrike" baseline="0" dirty="0">
                <a:effectLst/>
              </a:rPr>
              <a:t>صادراتی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54034010132328E-3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9-4E44-AC7D-5C92448D5AB0}"/>
                </c:ext>
              </c:extLst>
            </c:dLbl>
            <c:dLbl>
              <c:idx val="1"/>
              <c:layout>
                <c:manualLayout>
                  <c:x val="6.4962102030398173E-3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9-4E44-AC7D-5C92448D5AB0}"/>
                </c:ext>
              </c:extLst>
            </c:dLbl>
            <c:dLbl>
              <c:idx val="2"/>
              <c:layout>
                <c:manualLayout>
                  <c:x val="6.4962102030397375E-3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9-4E44-AC7D-5C92448D5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0.68172025401845404</c:v>
                </c:pt>
                <c:pt idx="1">
                  <c:v>1.1659705173870285</c:v>
                </c:pt>
                <c:pt idx="2">
                  <c:v>0.74696599502973771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47E-2"/>
                  <c:y val="-6.548638929117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9-4E44-AC7D-5C92448D5AB0}"/>
                </c:ext>
              </c:extLst>
            </c:dLbl>
            <c:dLbl>
              <c:idx val="1"/>
              <c:layout>
                <c:manualLayout>
                  <c:x val="1.7323227208106178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9-4E44-AC7D-5C92448D5AB0}"/>
                </c:ext>
              </c:extLst>
            </c:dLbl>
            <c:dLbl>
              <c:idx val="2"/>
              <c:layout>
                <c:manualLayout>
                  <c:x val="2.1654034010132724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29-4E44-AC7D-5C92448D5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قیر فله صادراتی</c:v>
                </c:pt>
                <c:pt idx="1">
                  <c:v>قیر بشکه صادراتی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1.0225689591088236</c:v>
                </c:pt>
                <c:pt idx="1">
                  <c:v>1.2181434051563105</c:v>
                </c:pt>
                <c:pt idx="2">
                  <c:v>1.0583039050143039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598425086761066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8942560554652761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قیر فله صادراتی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139.22976965284124</c:v>
                </c:pt>
                <c:pt idx="1">
                  <c:v>146.58497038969153</c:v>
                </c:pt>
                <c:pt idx="2">
                  <c:v>152.88137269561005</c:v>
                </c:pt>
                <c:pt idx="3">
                  <c:v>163.36302287061281</c:v>
                </c:pt>
                <c:pt idx="4">
                  <c:v>163.69200000000001</c:v>
                </c:pt>
                <c:pt idx="5">
                  <c:v>157.52947316789724</c:v>
                </c:pt>
                <c:pt idx="6">
                  <c:v>166.9</c:v>
                </c:pt>
                <c:pt idx="7">
                  <c:v>192.08153937460466</c:v>
                </c:pt>
                <c:pt idx="8">
                  <c:v>227.10175901554558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139.22976965284124</c:v>
                </c:pt>
                <c:pt idx="1">
                  <c:v>146.58497038969153</c:v>
                </c:pt>
                <c:pt idx="2">
                  <c:v>152.88137269561005</c:v>
                </c:pt>
                <c:pt idx="3">
                  <c:v>163.36302287061281</c:v>
                </c:pt>
                <c:pt idx="4">
                  <c:v>163.69200000000001</c:v>
                </c:pt>
                <c:pt idx="5">
                  <c:v>157.52947316789724</c:v>
                </c:pt>
                <c:pt idx="6">
                  <c:v>171.65</c:v>
                </c:pt>
                <c:pt idx="7">
                  <c:v>173.23099999999999</c:v>
                </c:pt>
                <c:pt idx="8">
                  <c:v>173.53501369863014</c:v>
                </c:pt>
                <c:pt idx="9">
                  <c:v>173.4327638888889</c:v>
                </c:pt>
                <c:pt idx="10">
                  <c:v>173.5046341127923</c:v>
                </c:pt>
                <c:pt idx="11">
                  <c:v>173.50280336259323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191.89</c:v>
                </c:pt>
                <c:pt idx="1">
                  <c:v>178</c:v>
                </c:pt>
                <c:pt idx="2">
                  <c:v>133</c:v>
                </c:pt>
                <c:pt idx="3">
                  <c:v>132</c:v>
                </c:pt>
                <c:pt idx="4">
                  <c:v>150.6</c:v>
                </c:pt>
                <c:pt idx="5">
                  <c:v>158.5</c:v>
                </c:pt>
                <c:pt idx="6">
                  <c:v>152.6</c:v>
                </c:pt>
                <c:pt idx="7">
                  <c:v>156.30000000000001</c:v>
                </c:pt>
                <c:pt idx="8">
                  <c:v>144.1</c:v>
                </c:pt>
                <c:pt idx="9">
                  <c:v>134.13</c:v>
                </c:pt>
                <c:pt idx="10">
                  <c:v>138.4</c:v>
                </c:pt>
                <c:pt idx="11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7741411202006052"/>
          <c:h val="0.3593662461835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قیر بشکه صادراتی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165.58023581889518</c:v>
                </c:pt>
                <c:pt idx="1">
                  <c:v>167.36251931900878</c:v>
                </c:pt>
                <c:pt idx="2">
                  <c:v>176.27096473421111</c:v>
                </c:pt>
                <c:pt idx="3">
                  <c:v>182.6324979174112</c:v>
                </c:pt>
                <c:pt idx="4">
                  <c:v>186.8</c:v>
                </c:pt>
                <c:pt idx="5">
                  <c:v>185.15285963813506</c:v>
                </c:pt>
                <c:pt idx="6">
                  <c:v>187.31220028948061</c:v>
                </c:pt>
                <c:pt idx="7">
                  <c:v>216.51477278867574</c:v>
                </c:pt>
                <c:pt idx="8">
                  <c:v>244.27166018108895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3F-484E-8CCE-12A3DDD8BB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165.58023581889518</c:v>
                </c:pt>
                <c:pt idx="1">
                  <c:v>167.36251931900878</c:v>
                </c:pt>
                <c:pt idx="2">
                  <c:v>176.27096473421111</c:v>
                </c:pt>
                <c:pt idx="3">
                  <c:v>182.6324979174112</c:v>
                </c:pt>
                <c:pt idx="4">
                  <c:v>186.8</c:v>
                </c:pt>
                <c:pt idx="5">
                  <c:v>185.15285963813506</c:v>
                </c:pt>
                <c:pt idx="6">
                  <c:v>197.262</c:v>
                </c:pt>
                <c:pt idx="7">
                  <c:v>197.262</c:v>
                </c:pt>
                <c:pt idx="8">
                  <c:v>197.262</c:v>
                </c:pt>
                <c:pt idx="9">
                  <c:v>197.262</c:v>
                </c:pt>
                <c:pt idx="10">
                  <c:v>197.262</c:v>
                </c:pt>
                <c:pt idx="11">
                  <c:v>197.262</c:v>
                </c:pt>
                <c:pt idx="12">
                  <c:v>197.262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3F-484E-8CCE-12A3DDD8BB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201</c:v>
                </c:pt>
                <c:pt idx="1">
                  <c:v>202</c:v>
                </c:pt>
                <c:pt idx="2">
                  <c:v>168</c:v>
                </c:pt>
                <c:pt idx="3">
                  <c:v>158</c:v>
                </c:pt>
                <c:pt idx="4">
                  <c:v>175.1</c:v>
                </c:pt>
                <c:pt idx="5">
                  <c:v>187.7</c:v>
                </c:pt>
                <c:pt idx="6">
                  <c:v>184.4</c:v>
                </c:pt>
                <c:pt idx="7">
                  <c:v>169</c:v>
                </c:pt>
                <c:pt idx="8">
                  <c:v>161.69999999999999</c:v>
                </c:pt>
                <c:pt idx="9">
                  <c:v>155.4</c:v>
                </c:pt>
                <c:pt idx="10">
                  <c:v>155.69999999999999</c:v>
                </c:pt>
                <c:pt idx="11">
                  <c:v>163.69999999999999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F-484E-8CCE-12A3DDD8B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000" b="1" i="0" baseline="0" dirty="0">
                    <a:effectLst/>
                  </a:rPr>
                  <a:t>تن / میلیون ریال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6635638465796"/>
          <c:y val="0.33252392143407217"/>
          <c:w val="0.17741411202006052"/>
          <c:h val="0.3593662461835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داخلی تجمعی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54034010133122E-3"/>
                  <c:y val="-7.016398852625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4-4C2D-BBCA-9CFD8652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317659.39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173E-2"/>
                  <c:y val="-9.822958393675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4-4C2D-BBCA-9CFD8652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313339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264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4-4C2D-BBCA-9CFD8652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228977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219940193945124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داخلی </a:t>
            </a:r>
            <a:r>
              <a:rPr lang="fa-IR" sz="1440" b="1" i="0" u="none" strike="noStrike" baseline="0" dirty="0">
                <a:effectLst/>
              </a:rPr>
              <a:t>تجمعی</a:t>
            </a:r>
            <a:endParaRPr lang="fa-IR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867439459924521"/>
          <c:y val="3.274319464558530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7017005066322E-2"/>
                  <c:y val="-9.3551984701672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1-448E-A6EB-FEE758B46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26075900.037131999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4E-2"/>
                  <c:y val="-8.887438546658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1-448E-A6EB-FEE758B46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27065285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127505431411438E-2"/>
                  <c:y val="-9.355198470167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1-448E-A6EB-FEE758B46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22261625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05453679293185"/>
              <c:y val="0.3669145671489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78337190818056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تولید در </a:t>
            </a:r>
            <a:r>
              <a:rPr lang="fa-IR" sz="1920" b="1" i="0" u="none" strike="noStrike" baseline="0" dirty="0">
                <a:effectLst/>
              </a:rPr>
              <a:t>آذر</a:t>
            </a:r>
            <a:r>
              <a:rPr lang="fa-IR" baseline="0" dirty="0">
                <a:cs typeface="B Titr" panose="00000700000000000000" pitchFamily="2" charset="-78"/>
              </a:rPr>
              <a:t> 1403</a:t>
            </a:r>
            <a:endParaRPr lang="en-US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373253154747507"/>
          <c:y val="2.444657384155001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03529321695241E-2"/>
          <c:y val="0.26304513453507816"/>
          <c:w val="0.83685477017293131"/>
          <c:h val="0.4697214746019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 ماهیانه</c:v>
                </c:pt>
              </c:strCache>
            </c:strRef>
          </c:tx>
          <c:spPr>
            <a:solidFill>
              <a:srgbClr val="D8722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535675705976194E-2"/>
                  <c:y val="-5.37824624514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2-4620-8F68-D00FB21014D8}"/>
                </c:ext>
              </c:extLst>
            </c:dLbl>
            <c:dLbl>
              <c:idx val="1"/>
              <c:layout>
                <c:manualLayout>
                  <c:x val="-7.525482647125852E-3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C-4CFF-8D37-D04BD747B5A0}"/>
                </c:ext>
              </c:extLst>
            </c:dLbl>
            <c:dLbl>
              <c:idx val="2"/>
              <c:layout>
                <c:manualLayout>
                  <c:x val="0"/>
                  <c:y val="-5.867177721971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30-4C7E-AF49-2588AE530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0.97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1-4698-A1F5-D17325FD2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556061823676846E-2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C-4CFF-8D37-D04BD747B5A0}"/>
                </c:ext>
              </c:extLst>
            </c:dLbl>
            <c:dLbl>
              <c:idx val="1"/>
              <c:layout>
                <c:manualLayout>
                  <c:x val="1.2040772235401308E-2"/>
                  <c:y val="-7.822903629296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C-4CFF-8D37-D04BD747B5A0}"/>
                </c:ext>
              </c:extLst>
            </c:dLbl>
            <c:dLbl>
              <c:idx val="2"/>
              <c:layout>
                <c:manualLayout>
                  <c:x val="1.9566254882527216E-2"/>
                  <c:y val="-0.1271221839760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7C-4CFF-8D37-D04BD747B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0.96</c:v>
                </c:pt>
                <c:pt idx="1">
                  <c:v>0</c:v>
                </c:pt>
                <c:pt idx="2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1-4698-A1F5-D17325FD25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نسبت به ظرفیت اسمی ماهیانه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586641000227898E-2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C-4CFF-8D37-D04BD747B5A0}"/>
                </c:ext>
              </c:extLst>
            </c:dLbl>
            <c:dLbl>
              <c:idx val="1"/>
              <c:layout>
                <c:manualLayout>
                  <c:x val="2.1071351411952387E-2"/>
                  <c:y val="-1.466794430493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C-4CFF-8D37-D04BD747B5A0}"/>
                </c:ext>
              </c:extLst>
            </c:dLbl>
            <c:dLbl>
              <c:idx val="2"/>
              <c:layout>
                <c:manualLayout>
                  <c:x val="3.1607027117928579E-2"/>
                  <c:y val="-8.800766582958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7C-4CFF-8D37-D04BD747B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سایت اصفهان</c:v>
                </c:pt>
                <c:pt idx="1">
                  <c:v>سایت بندرعباس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0.89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21-4698-A1F5-D17325FD25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درصد (%)</a:t>
                </a:r>
              </a:p>
            </c:rich>
          </c:tx>
          <c:layout>
            <c:manualLayout>
              <c:xMode val="edge"/>
              <c:yMode val="edge"/>
              <c:x val="2.0858978736304365E-2"/>
              <c:y val="0.37201564118743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1506691694724"/>
          <c:y val="0.21334621237874404"/>
          <c:w val="0.21645151676534183"/>
          <c:h val="0.56310584673499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داخلی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19437411145995E-2"/>
                  <c:y val="-7.016398852625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4-49E7-847A-747E18E64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1.0137882293618095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165E-2"/>
                  <c:y val="-0.10758478240692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4-49E7-847A-747E18E64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1.3872982439284296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57031917364114"/>
              <c:y val="0.39498016255946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071520860619334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داخلی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54E-2"/>
                  <c:y val="-8.887438546658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B5-48FA-813C-19E3A8508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0.96344450232583911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804278223305264E-2"/>
                  <c:y val="-9.82295839367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B5-48FA-813C-19E3A8508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1.1713385719655236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786859513742469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34067797245948E-3"/>
          <c:y val="0.88474800631144412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فروش داخلی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844E-3"/>
                  <c:y val="-5.6131190821003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F-4076-9F25-0607D79A4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18608.63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19437411145995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F-4076-9F25-0607D79A4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46E-2"/>
                  <c:y val="-4.677599235083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F-4076-9F25-0607D79A4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271077133033178"/>
              <c:y val="0.451111353380467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941032938331574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فروش داخلی ماهیانه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962102030398173E-3"/>
                  <c:y val="-0.10758478240692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36-415F-A44E-A99B568CF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1666438.41032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142664619252096E-2"/>
                  <c:y val="-0.11226238164200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36-415F-A44E-A99B568CF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1796654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962102030398178E-2"/>
                  <c:y val="-0.11226238164200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36-415F-A44E-A99B568CF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2486788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920698153337159"/>
              <c:y val="0.34820417020862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فروش داخلی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ED7E3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3516E-3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18-464F-B761-C4210F1FD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1.0338127777777779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5024421317262E-2"/>
                  <c:y val="-0.10758478240692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18-464F-B761-C4210F1FD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0.79239609947198097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7621456112729197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5668241090094244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فروش داخلی </a:t>
            </a:r>
            <a:r>
              <a:rPr lang="fa-IR" sz="1440" b="1" i="0" u="none" strike="noStrike" baseline="0" dirty="0">
                <a:effectLst/>
              </a:rPr>
              <a:t>ماهیانه</a:t>
            </a:r>
            <a:r>
              <a:rPr lang="fa-IR" dirty="0">
                <a:cs typeface="B Titr" panose="00000700000000000000" pitchFamily="2" charset="-78"/>
              </a:rPr>
              <a:t> در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layout>
        <c:manualLayout>
          <c:xMode val="edge"/>
          <c:yMode val="edge"/>
          <c:x val="0.20073579384541201"/>
          <c:y val="2.80655954105016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8068020265445E-3"/>
                  <c:y val="-8.419678623150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1-4F3B-A8EE-7DDE913BC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0.92752327956300995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23227208106258E-2"/>
                  <c:y val="-9.355198470167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1-4F3B-A8EE-7DDE913BC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قیر فله داخلی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0.67011679737878738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"/>
        <c:tickMarkSkip val="1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9137238493438485"/>
              <c:y val="0.3856249640892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88101807378675E-3"/>
          <c:y val="0.84264961319569165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فروش قیر داخلی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101.24050292643088</c:v>
                </c:pt>
                <c:pt idx="1">
                  <c:v>87.290390966702134</c:v>
                </c:pt>
                <c:pt idx="2">
                  <c:v>85.386588694430444</c:v>
                </c:pt>
                <c:pt idx="3">
                  <c:v>75.361885549382308</c:v>
                </c:pt>
                <c:pt idx="4">
                  <c:v>76.03</c:v>
                </c:pt>
                <c:pt idx="5">
                  <c:v>85.831115318621215</c:v>
                </c:pt>
                <c:pt idx="6">
                  <c:v>79.970344897213849</c:v>
                </c:pt>
                <c:pt idx="7">
                  <c:v>79.045196425796647</c:v>
                </c:pt>
                <c:pt idx="8" formatCode="General">
                  <c:v>89.551912758757638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F-47F5-BA2C-B6F7D94E8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3810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101.24050292643088</c:v>
                </c:pt>
                <c:pt idx="1">
                  <c:v>87.290390966702134</c:v>
                </c:pt>
                <c:pt idx="2">
                  <c:v>85.386588694430444</c:v>
                </c:pt>
                <c:pt idx="3">
                  <c:v>75.361885549382308</c:v>
                </c:pt>
                <c:pt idx="4">
                  <c:v>76.03</c:v>
                </c:pt>
                <c:pt idx="5">
                  <c:v>85.831115318621215</c:v>
                </c:pt>
                <c:pt idx="6">
                  <c:v>93.838999999999999</c:v>
                </c:pt>
                <c:pt idx="7">
                  <c:v>99.813999999999993</c:v>
                </c:pt>
                <c:pt idx="8">
                  <c:v>99.814085374666661</c:v>
                </c:pt>
                <c:pt idx="9">
                  <c:v>99.814412076421064</c:v>
                </c:pt>
                <c:pt idx="10">
                  <c:v>99.814412076421064</c:v>
                </c:pt>
                <c:pt idx="11">
                  <c:v>99.817691054498695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F-47F5-BA2C-B6F7D94E87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87.186999999999998</c:v>
                </c:pt>
                <c:pt idx="1">
                  <c:v>92</c:v>
                </c:pt>
                <c:pt idx="2">
                  <c:v>88.4</c:v>
                </c:pt>
                <c:pt idx="3">
                  <c:v>98</c:v>
                </c:pt>
                <c:pt idx="4">
                  <c:v>94.1</c:v>
                </c:pt>
                <c:pt idx="5">
                  <c:v>107</c:v>
                </c:pt>
                <c:pt idx="6">
                  <c:v>94.47</c:v>
                </c:pt>
                <c:pt idx="7">
                  <c:v>103.6</c:v>
                </c:pt>
                <c:pt idx="8">
                  <c:v>105.8</c:v>
                </c:pt>
                <c:pt idx="9">
                  <c:v>91.1</c:v>
                </c:pt>
                <c:pt idx="10">
                  <c:v>97.6</c:v>
                </c:pt>
                <c:pt idx="11">
                  <c:v>94.9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F-47F5-BA2C-B6F7D94E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 / میلیون ریال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8892718279456"/>
          <c:y val="0.33252392143407217"/>
          <c:w val="8.2389299749972153E-2"/>
          <c:h val="0.16391057327617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میانگین </a:t>
            </a:r>
            <a:r>
              <a:rPr lang="fa-IR" sz="1200" b="1" i="0" u="none" strike="noStrike" baseline="0" dirty="0">
                <a:effectLst/>
              </a:rPr>
              <a:t>نرخ خرید</a:t>
            </a:r>
            <a:r>
              <a:rPr lang="fa-IR" dirty="0">
                <a:cs typeface="B Titr" panose="00000700000000000000" pitchFamily="2" charset="-78"/>
              </a:rPr>
              <a:t> کل</a:t>
            </a:r>
            <a:r>
              <a:rPr lang="fa-IR" baseline="0" dirty="0">
                <a:cs typeface="B Titr" panose="00000700000000000000" pitchFamily="2" charset="-78"/>
              </a:rPr>
              <a:t> خوراک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94.262</c:v>
                </c:pt>
                <c:pt idx="6">
                  <c:v>119.648</c:v>
                </c:pt>
                <c:pt idx="7">
                  <c:v>145.72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7-49B0-9253-52B12B20D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28575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101</c:v>
                </c:pt>
                <c:pt idx="1">
                  <c:v>116.7</c:v>
                </c:pt>
                <c:pt idx="2">
                  <c:v>110.29</c:v>
                </c:pt>
                <c:pt idx="3">
                  <c:v>104.35</c:v>
                </c:pt>
                <c:pt idx="4">
                  <c:v>96.421999999999997</c:v>
                </c:pt>
                <c:pt idx="5">
                  <c:v>94.257000000000005</c:v>
                </c:pt>
                <c:pt idx="6">
                  <c:v>117.694</c:v>
                </c:pt>
                <c:pt idx="7">
                  <c:v>133.18299999999999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47-49B0-9253-52B12B20D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141.66999999999999</c:v>
                </c:pt>
                <c:pt idx="1">
                  <c:v>127.08</c:v>
                </c:pt>
                <c:pt idx="2">
                  <c:v>112.4</c:v>
                </c:pt>
                <c:pt idx="3">
                  <c:v>97.2</c:v>
                </c:pt>
                <c:pt idx="4">
                  <c:v>135.80000000000001</c:v>
                </c:pt>
                <c:pt idx="5">
                  <c:v>143</c:v>
                </c:pt>
                <c:pt idx="6">
                  <c:v>135</c:v>
                </c:pt>
                <c:pt idx="7">
                  <c:v>121</c:v>
                </c:pt>
                <c:pt idx="8">
                  <c:v>94.4</c:v>
                </c:pt>
                <c:pt idx="9">
                  <c:v>106.7</c:v>
                </c:pt>
                <c:pt idx="10">
                  <c:v>109.7</c:v>
                </c:pt>
                <c:pt idx="11">
                  <c:v>107.39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47-49B0-9253-52B12B20D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ریال/ تن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میانگین نرخ فروش کل محصولات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1403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139</c:v>
                </c:pt>
                <c:pt idx="1">
                  <c:v>141.5</c:v>
                </c:pt>
                <c:pt idx="2">
                  <c:v>132</c:v>
                </c:pt>
                <c:pt idx="3">
                  <c:v>127</c:v>
                </c:pt>
                <c:pt idx="4">
                  <c:v>120.75</c:v>
                </c:pt>
                <c:pt idx="5">
                  <c:v>109.28700000000001</c:v>
                </c:pt>
                <c:pt idx="6">
                  <c:v>137.43</c:v>
                </c:pt>
                <c:pt idx="7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E5-4239-8901-CD0A14502A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1403</c:v>
                </c:pt>
              </c:strCache>
            </c:strRef>
          </c:tx>
          <c:spPr>
            <a:ln w="28575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139</c:v>
                </c:pt>
                <c:pt idx="1">
                  <c:v>141.5</c:v>
                </c:pt>
                <c:pt idx="2">
                  <c:v>132</c:v>
                </c:pt>
                <c:pt idx="3">
                  <c:v>127</c:v>
                </c:pt>
                <c:pt idx="4">
                  <c:v>120.75</c:v>
                </c:pt>
                <c:pt idx="5">
                  <c:v>109.28700000000001</c:v>
                </c:pt>
                <c:pt idx="6">
                  <c:v>143</c:v>
                </c:pt>
                <c:pt idx="7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E5-4239-8901-CD0A14502A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1402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147</c:v>
                </c:pt>
                <c:pt idx="1">
                  <c:v>154</c:v>
                </c:pt>
                <c:pt idx="2">
                  <c:v>120</c:v>
                </c:pt>
                <c:pt idx="3">
                  <c:v>129</c:v>
                </c:pt>
                <c:pt idx="4">
                  <c:v>138</c:v>
                </c:pt>
                <c:pt idx="5">
                  <c:v>149</c:v>
                </c:pt>
                <c:pt idx="6">
                  <c:v>135</c:v>
                </c:pt>
                <c:pt idx="7">
                  <c:v>144</c:v>
                </c:pt>
                <c:pt idx="8">
                  <c:v>136.6</c:v>
                </c:pt>
                <c:pt idx="9">
                  <c:v>130.4</c:v>
                </c:pt>
                <c:pt idx="10">
                  <c:v>132.6</c:v>
                </c:pt>
                <c:pt idx="11">
                  <c:v>135.63999999999999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E5-4239-8901-CD0A14502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267088"/>
        <c:axId val="1415268336"/>
      </c:line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ریال/ تن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میانگین نرخ</a:t>
            </a:r>
            <a:r>
              <a:rPr lang="fa-IR" baseline="0" dirty="0">
                <a:cs typeface="B Titr" panose="00000700000000000000" pitchFamily="2" charset="-78"/>
              </a:rPr>
              <a:t> خرید کل خوراک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0.99739999999999995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1.014</c:v>
                </c:pt>
                <c:pt idx="7">
                  <c:v>1.0941000000000001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D-43B6-BAB9-B5B83559F5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عملکرد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0.71</c:v>
                </c:pt>
                <c:pt idx="1">
                  <c:v>0.91830000000000001</c:v>
                </c:pt>
                <c:pt idx="2">
                  <c:v>0.98119999999999996</c:v>
                </c:pt>
                <c:pt idx="3">
                  <c:v>1.0736000000000001</c:v>
                </c:pt>
                <c:pt idx="4">
                  <c:v>0.71</c:v>
                </c:pt>
                <c:pt idx="5">
                  <c:v>0.65920000000000001</c:v>
                </c:pt>
                <c:pt idx="6">
                  <c:v>0.88629999999999998</c:v>
                </c:pt>
                <c:pt idx="7">
                  <c:v>1.2042999999999999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D-43B6-BAB9-B5B83559F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267088"/>
        <c:axId val="1415268336"/>
      </c:bar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</a:t>
            </a:r>
            <a:r>
              <a:rPr lang="fa-IR" sz="1440" b="1" i="0" u="none" strike="noStrike" baseline="0" dirty="0">
                <a:effectLst/>
              </a:rPr>
              <a:t>مصرف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323227208106199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4-417E-A777-FBB7DBBF5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315647614185814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9-4BC5-8BC5-EAF456183AF6}"/>
                </c:ext>
              </c:extLst>
            </c:dLbl>
            <c:dLbl>
              <c:idx val="1"/>
              <c:layout>
                <c:manualLayout>
                  <c:x val="-1.9488630609119453E-2"/>
                  <c:y val="-5.6131190821003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9-4BC5-8BC5-EAF456183AF6}"/>
                </c:ext>
              </c:extLst>
            </c:dLbl>
            <c:dLbl>
              <c:idx val="2"/>
              <c:layout>
                <c:manualLayout>
                  <c:x val="-2.1654034010132803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49-4BC5-8BC5-EAF456183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803864</c:v>
                </c:pt>
                <c:pt idx="1">
                  <c:v>3976</c:v>
                </c:pt>
                <c:pt idx="2">
                  <c:v>807840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23227208106178E-2"/>
                  <c:y val="-8.419678623150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9-4BC5-8BC5-EAF456183AF6}"/>
                </c:ext>
              </c:extLst>
            </c:dLbl>
            <c:dLbl>
              <c:idx val="1"/>
              <c:layout>
                <c:manualLayout>
                  <c:x val="-2.1654034010132723E-3"/>
                  <c:y val="-8.887438546658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9-4BC5-8BC5-EAF456183AF6}"/>
                </c:ext>
              </c:extLst>
            </c:dLbl>
            <c:dLbl>
              <c:idx val="2"/>
              <c:layout>
                <c:manualLayout>
                  <c:x val="4.3308068020265447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49-4BC5-8BC5-EAF456183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878363</c:v>
                </c:pt>
                <c:pt idx="1">
                  <c:v>3669</c:v>
                </c:pt>
                <c:pt idx="2">
                  <c:v>882032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789119035464536E-2"/>
                  <c:y val="-5.145359158591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5-4220-93A8-526D4EE539B0}"/>
                </c:ext>
              </c:extLst>
            </c:dLbl>
            <c:dLbl>
              <c:idx val="1"/>
              <c:layout>
                <c:manualLayout>
                  <c:x val="4.9804278223305104E-2"/>
                  <c:y val="-5.145359158591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5-4220-93A8-526D4EE539B0}"/>
                </c:ext>
              </c:extLst>
            </c:dLbl>
            <c:dLbl>
              <c:idx val="2"/>
              <c:layout>
                <c:manualLayout>
                  <c:x val="9.7443153045597253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5-4220-93A8-526D4EE53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642107</c:v>
                </c:pt>
                <c:pt idx="1">
                  <c:v>8025</c:v>
                </c:pt>
                <c:pt idx="2">
                  <c:v>650132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4-4D82-869D-54C0017FDB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1">
                  <a:def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تن</a:t>
                </a:r>
              </a:p>
            </c:rich>
          </c:tx>
          <c:layout>
            <c:manualLayout>
              <c:xMode val="edge"/>
              <c:yMode val="edge"/>
              <c:x val="6.36135842746018E-2"/>
              <c:y val="0.44643375414538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1">
                <a:defRPr lang="fa-IR" sz="12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4442135817511393E-3"/>
          <c:y val="0.89410329383315745"/>
          <c:w val="0.89999996589915909"/>
          <c:h val="8.9609173692887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میانگین نرخ</a:t>
            </a:r>
            <a:r>
              <a:rPr lang="fa-IR" baseline="0" dirty="0">
                <a:cs typeface="B Titr" panose="00000700000000000000" pitchFamily="2" charset="-78"/>
              </a:rPr>
              <a:t> فروش کل محصولات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0.99650000000000005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0.96099999999999997</c:v>
                </c:pt>
                <c:pt idx="7">
                  <c:v>0.97519999999999996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9-4DC4-BBCE-7C1F8FA48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عملکرد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0.95</c:v>
                </c:pt>
                <c:pt idx="1">
                  <c:v>0.91879999999999995</c:v>
                </c:pt>
                <c:pt idx="2">
                  <c:v>1.1000000000000001</c:v>
                </c:pt>
                <c:pt idx="3">
                  <c:v>0.98399999999999999</c:v>
                </c:pt>
                <c:pt idx="4">
                  <c:v>0.875</c:v>
                </c:pt>
                <c:pt idx="5">
                  <c:v>0.73350000000000004</c:v>
                </c:pt>
                <c:pt idx="6">
                  <c:v>1.018</c:v>
                </c:pt>
                <c:pt idx="7">
                  <c:v>1.0903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9-4DC4-BBCE-7C1F8FA48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267088"/>
        <c:axId val="1415268336"/>
      </c:barChart>
      <c:catAx>
        <c:axId val="14152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8336"/>
        <c:crosses val="autoZero"/>
        <c:auto val="1"/>
        <c:lblAlgn val="ctr"/>
        <c:lblOffset val="100"/>
        <c:noMultiLvlLbl val="0"/>
      </c:catAx>
      <c:valAx>
        <c:axId val="1415268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152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تعدا</a:t>
            </a:r>
            <a:r>
              <a:rPr lang="fa-IR" baseline="0" dirty="0">
                <a:cs typeface="B Titr" panose="00000700000000000000" pitchFamily="2" charset="-78"/>
              </a:rPr>
              <a:t>د تفکیکی نیروی انسانی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637854108615479E-3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4F-4601-A18A-6F933288BD43}"/>
                </c:ext>
              </c:extLst>
            </c:dLbl>
            <c:dLbl>
              <c:idx val="1"/>
              <c:layout>
                <c:manualLayout>
                  <c:x val="-1.2765424930338809E-2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4F-4601-A18A-6F933288BD43}"/>
                </c:ext>
              </c:extLst>
            </c:dLbl>
            <c:dLbl>
              <c:idx val="4"/>
              <c:layout>
                <c:manualLayout>
                  <c:x val="-9.5740686977541841E-3"/>
                  <c:y val="-3.911451814648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4F-4601-A18A-6F933288BD43}"/>
                </c:ext>
              </c:extLst>
            </c:dLbl>
            <c:dLbl>
              <c:idx val="5"/>
              <c:layout>
                <c:manualLayout>
                  <c:x val="-1.0637854108615752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172</c:v>
                </c:pt>
                <c:pt idx="2">
                  <c:v>0</c:v>
                </c:pt>
                <c:pt idx="3">
                  <c:v>0</c:v>
                </c:pt>
                <c:pt idx="4">
                  <c:v>337</c:v>
                </c:pt>
                <c:pt idx="5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27570821723154E-3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4F-4601-A18A-6F933288BD43}"/>
                </c:ext>
              </c:extLst>
            </c:dLbl>
            <c:dLbl>
              <c:idx val="1"/>
              <c:layout>
                <c:manualLayout>
                  <c:x val="-8.5102832868925379E-3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4F-4601-A18A-6F933288BD43}"/>
                </c:ext>
              </c:extLst>
            </c:dLbl>
            <c:dLbl>
              <c:idx val="4"/>
              <c:layout>
                <c:manualLayout>
                  <c:x val="-4.255141643446269E-3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4F-4601-A18A-6F933288BD43}"/>
                </c:ext>
              </c:extLst>
            </c:dLbl>
            <c:dLbl>
              <c:idx val="5"/>
              <c:layout>
                <c:manualLayout>
                  <c:x val="-2.1275708217231345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</c:v>
                </c:pt>
                <c:pt idx="1">
                  <c:v>180</c:v>
                </c:pt>
                <c:pt idx="2">
                  <c:v>0</c:v>
                </c:pt>
                <c:pt idx="3">
                  <c:v>0</c:v>
                </c:pt>
                <c:pt idx="4">
                  <c:v>320</c:v>
                </c:pt>
                <c:pt idx="5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422520337817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4F-4601-A18A-6F933288BD43}"/>
                </c:ext>
              </c:extLst>
            </c:dLbl>
            <c:dLbl>
              <c:idx val="1"/>
              <c:layout>
                <c:manualLayout>
                  <c:x val="2.1275708217230959E-3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4F-4601-A18A-6F933288BD43}"/>
                </c:ext>
              </c:extLst>
            </c:dLbl>
            <c:dLbl>
              <c:idx val="4"/>
              <c:layout>
                <c:manualLayout>
                  <c:x val="7.4464978760309716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4F-4601-A18A-6F933288BD43}"/>
                </c:ext>
              </c:extLst>
            </c:dLbl>
            <c:dLbl>
              <c:idx val="5"/>
              <c:layout>
                <c:manualLayout>
                  <c:x val="1.0637854108615674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</c:v>
                </c:pt>
                <c:pt idx="1">
                  <c:v>180</c:v>
                </c:pt>
                <c:pt idx="2">
                  <c:v>0</c:v>
                </c:pt>
                <c:pt idx="3">
                  <c:v>0</c:v>
                </c:pt>
                <c:pt idx="4">
                  <c:v>327</c:v>
                </c:pt>
                <c:pt idx="5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A-4B3B-B0B8-18F2F3AB91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سال 1401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189270543078371E-3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4F-4601-A18A-6F933288BD43}"/>
                </c:ext>
              </c:extLst>
            </c:dLbl>
            <c:dLbl>
              <c:idx val="1"/>
              <c:layout>
                <c:manualLayout>
                  <c:x val="8.5102832868925379E-3"/>
                  <c:y val="-3.911451814648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4F-4601-A18A-6F933288BD43}"/>
                </c:ext>
              </c:extLst>
            </c:dLbl>
            <c:dLbl>
              <c:idx val="4"/>
              <c:layout>
                <c:manualLayout>
                  <c:x val="7.4464978760309716E-3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4F-4601-A18A-6F933288BD43}"/>
                </c:ext>
              </c:extLst>
            </c:dLbl>
            <c:dLbl>
              <c:idx val="5"/>
              <c:layout>
                <c:manualLayout>
                  <c:x val="1.4892995752061943E-2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4F-4601-A18A-6F933288B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</c:v>
                </c:pt>
                <c:pt idx="1">
                  <c:v>189</c:v>
                </c:pt>
                <c:pt idx="2">
                  <c:v>0</c:v>
                </c:pt>
                <c:pt idx="3">
                  <c:v>0</c:v>
                </c:pt>
                <c:pt idx="4">
                  <c:v>175</c:v>
                </c:pt>
                <c:pt idx="5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A-4B3B-B0B8-18F2F3AB91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85020628223084"/>
          <c:y val="0.24268210098860399"/>
          <c:w val="0.12405279123052163"/>
          <c:h val="0.57889332862624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</a:t>
            </a:r>
            <a:r>
              <a:rPr lang="fa-IR" sz="1920" b="1" i="0" u="none" strike="noStrike" baseline="0" dirty="0">
                <a:effectLst/>
              </a:rPr>
              <a:t>آذر</a:t>
            </a:r>
            <a:r>
              <a:rPr lang="fa-IR" baseline="0" dirty="0">
                <a:cs typeface="B Titr" panose="00000700000000000000" pitchFamily="2" charset="-78"/>
              </a:rPr>
              <a:t>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701596199009E-2"/>
          <c:y val="0.21483649091954146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6.3735545330358846E-3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6B-405F-BF4F-9F50081D70BE}"/>
                </c:ext>
              </c:extLst>
            </c:dLbl>
            <c:dLbl>
              <c:idx val="1"/>
              <c:layout>
                <c:manualLayout>
                  <c:x val="2.1245181776786411E-3"/>
                  <c:y val="-4.400383291479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آذر 1403</c:v>
                </c:pt>
                <c:pt idx="1">
                  <c:v>خروج در آذر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653973389272E-2"/>
          <c:y val="0.23439374999278154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0"/>
                  <c:y val="-5.378246245141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B6-49D6-8105-1944C8EB5375}"/>
                </c:ext>
              </c:extLst>
            </c:dLbl>
            <c:dLbl>
              <c:idx val="1"/>
              <c:layout>
                <c:manualLayout>
                  <c:x val="0"/>
                  <c:y val="-8.311835106127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سال 1403</c:v>
                </c:pt>
                <c:pt idx="1">
                  <c:v>خروج در سال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تعدا</a:t>
            </a:r>
            <a:r>
              <a:rPr lang="fa-IR" baseline="0" dirty="0">
                <a:cs typeface="B Titr" panose="00000700000000000000" pitchFamily="2" charset="-78"/>
              </a:rPr>
              <a:t>د تفکیکی نیروی انسانی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 آذر 1403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0637854108615674E-2"/>
                  <c:y val="-4.400383291479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3-47B3-82A3-DCFE89AEF956}"/>
                </c:ext>
              </c:extLst>
            </c:dLbl>
            <c:dLbl>
              <c:idx val="4"/>
              <c:layout>
                <c:manualLayout>
                  <c:x val="-1.4892995752062021E-2"/>
                  <c:y val="-4.88931476831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3-47B3-82A3-DCFE89AEF956}"/>
                </c:ext>
              </c:extLst>
            </c:dLbl>
            <c:dLbl>
              <c:idx val="5"/>
              <c:layout>
                <c:manualLayout>
                  <c:x val="-1.0637854108615752E-2"/>
                  <c:y val="-6.356109198803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56</c:v>
                </c:pt>
                <c:pt idx="2">
                  <c:v>0</c:v>
                </c:pt>
                <c:pt idx="3">
                  <c:v>0</c:v>
                </c:pt>
                <c:pt idx="4">
                  <c:v>97</c:v>
                </c:pt>
                <c:pt idx="5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B-4578-B424-FB0159CFC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 آذر 1403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1275708217231345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3-47B3-82A3-DCFE89AEF956}"/>
                </c:ext>
              </c:extLst>
            </c:dLbl>
            <c:dLbl>
              <c:idx val="4"/>
              <c:layout>
                <c:manualLayout>
                  <c:x val="-2.1275708217231345E-3"/>
                  <c:y val="-8.800766582958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3-47B3-82A3-DCFE89AEF956}"/>
                </c:ext>
              </c:extLst>
            </c:dLbl>
            <c:dLbl>
              <c:idx val="5"/>
              <c:layout>
                <c:manualLayout>
                  <c:x val="-4.255141643446269E-3"/>
                  <c:y val="-1.955725907324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  <c:pt idx="4">
                  <c:v>89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 1402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0637854108615284E-3"/>
                  <c:y val="-3.911451814648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73-47B3-82A3-DCFE89AEF956}"/>
                </c:ext>
              </c:extLst>
            </c:dLbl>
            <c:dLbl>
              <c:idx val="4"/>
              <c:layout>
                <c:manualLayout>
                  <c:x val="-1.0637854108616453E-3"/>
                  <c:y val="-4.88931476831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73-47B3-82A3-DCFE89AEF956}"/>
                </c:ext>
              </c:extLst>
            </c:dLbl>
            <c:dLbl>
              <c:idx val="5"/>
              <c:layout>
                <c:manualLayout>
                  <c:x val="-2.1275708217231345E-3"/>
                  <c:y val="-7.822903629296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58</c:v>
                </c:pt>
                <c:pt idx="2">
                  <c:v>0</c:v>
                </c:pt>
                <c:pt idx="3">
                  <c:v>0</c:v>
                </c:pt>
                <c:pt idx="4">
                  <c:v>88</c:v>
                </c:pt>
                <c:pt idx="5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A-4B3B-B0B8-18F2F3AB91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سال 1401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7.4464978760309716E-3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3-47B3-82A3-DCFE89AEF956}"/>
                </c:ext>
              </c:extLst>
            </c:dLbl>
            <c:dLbl>
              <c:idx val="4"/>
              <c:layout>
                <c:manualLayout>
                  <c:x val="6.3827124651693263E-3"/>
                  <c:y val="-1.955725907324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73-47B3-82A3-DCFE89AEF956}"/>
                </c:ext>
              </c:extLst>
            </c:dLbl>
            <c:dLbl>
              <c:idx val="5"/>
              <c:layout>
                <c:manualLayout>
                  <c:x val="1.0637854108615674E-2"/>
                  <c:y val="-3.911451814648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73-47B3-82A3-DCFE89AEF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تعداد کارکنان رسمی</c:v>
                </c:pt>
                <c:pt idx="1">
                  <c:v>تعداد کارکنان قراردادی</c:v>
                </c:pt>
                <c:pt idx="2">
                  <c:v>تعداد کارکنان ساعتی</c:v>
                </c:pt>
                <c:pt idx="3">
                  <c:v>تعداد کارکنان مشاور</c:v>
                </c:pt>
                <c:pt idx="4">
                  <c:v>تعداد کارکنان پیمانکاری</c:v>
                </c:pt>
                <c:pt idx="5">
                  <c:v>مجموع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57</c:v>
                </c:pt>
                <c:pt idx="2">
                  <c:v>0</c:v>
                </c:pt>
                <c:pt idx="3">
                  <c:v>0</c:v>
                </c:pt>
                <c:pt idx="4">
                  <c:v>188</c:v>
                </c:pt>
                <c:pt idx="5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A-4B3B-B0B8-18F2F3AB91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74528772379906"/>
          <c:y val="0.10089197270761398"/>
          <c:w val="0.1900074867039388"/>
          <c:h val="0.89910802729238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</a:t>
            </a:r>
            <a:r>
              <a:rPr lang="fa-IR" sz="1920" b="1" i="0" u="none" strike="noStrike" baseline="0" dirty="0">
                <a:effectLst/>
              </a:rPr>
              <a:t>آذر</a:t>
            </a:r>
            <a:r>
              <a:rPr lang="fa-IR" baseline="0" dirty="0">
                <a:cs typeface="B Titr" panose="00000700000000000000" pitchFamily="2" charset="-78"/>
              </a:rPr>
              <a:t>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653973389272E-2"/>
          <c:y val="0.23439374999278154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-4.2490363553572821E-3"/>
                  <c:y val="-5.378246245141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83-4D8C-9911-28BE2613EDB5}"/>
                </c:ext>
              </c:extLst>
            </c:dLbl>
            <c:dLbl>
              <c:idx val="1"/>
              <c:layout>
                <c:manualLayout>
                  <c:x val="2.1245181776786411E-3"/>
                  <c:y val="-2.933588860986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آذر 1403     </c:v>
                </c:pt>
                <c:pt idx="1">
                  <c:v>خروج در آذر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</a:t>
            </a:r>
            <a:r>
              <a:rPr lang="fa-IR" baseline="0" dirty="0">
                <a:cs typeface="B Titr" panose="00000700000000000000" pitchFamily="2" charset="-78"/>
              </a:rPr>
              <a:t> نیروی انسانی در سال 1403</a:t>
            </a:r>
            <a:endParaRPr lang="en-US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92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30653973389272E-2"/>
          <c:y val="0.23439374999278154"/>
          <c:w val="0.83685477017293131"/>
          <c:h val="0.43060695645545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9A-46DC-9901-0A43D4C1ACBF}"/>
              </c:ext>
            </c:extLst>
          </c:dPt>
          <c:dLbls>
            <c:dLbl>
              <c:idx val="0"/>
              <c:layout>
                <c:manualLayout>
                  <c:x val="-2.1245181776786411E-3"/>
                  <c:y val="-3.911451814648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92-48A4-8C8C-F23927F03C39}"/>
                </c:ext>
              </c:extLst>
            </c:dLbl>
            <c:dLbl>
              <c:idx val="1"/>
              <c:layout>
                <c:manualLayout>
                  <c:x val="-7.7898099962718769E-17"/>
                  <c:y val="-7.333972152465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A-46DC-9901-0A43D4C1A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جذب در سال 1403</c:v>
                </c:pt>
                <c:pt idx="1">
                  <c:v>خروج در سال 1403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43EA-8228-4463554D2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6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نفر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131477678347826E-3"/>
              <c:y val="0.36223705940962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a-IR" sz="1600" dirty="0"/>
              <a:t>نمودار مقايسه تغييرات توزيع نسبی</a:t>
            </a:r>
            <a:r>
              <a:rPr lang="fa-IR" sz="1600" baseline="0" dirty="0"/>
              <a:t> </a:t>
            </a:r>
            <a:r>
              <a:rPr lang="fa-IR" sz="1600" dirty="0"/>
              <a:t>حوادث</a:t>
            </a:r>
            <a:r>
              <a:rPr lang="en-US" sz="1600" dirty="0"/>
              <a:t> 1403</a:t>
            </a:r>
            <a:r>
              <a:rPr lang="fa-IR" sz="1600" dirty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3837794177007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732496101338095E-2"/>
          <c:y val="0.13888344145661041"/>
          <c:w val="0.93095471659818951"/>
          <c:h val="0.644455782411434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جزئي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5265123338329968E-3"/>
                      <c:h val="7.1732738393542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4-46E4-B076-20AC18F9AD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مرزي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4-46E4-B076-20AC18F9AD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هشدار آمیز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E4-46E4-B076-20AC18F9AD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بحراني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4"/>
              <c:layout>
                <c:manualLayout>
                  <c:x val="7.1374335611237544E-2"/>
                  <c:y val="1.0482180293501049E-2"/>
                </c:manualLayout>
              </c:layout>
              <c:spPr/>
              <c:txPr>
                <a:bodyPr/>
                <a:lstStyle/>
                <a:p>
                  <a:pPr>
                    <a:defRPr b="0" cap="none" spc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 Black" panose="020B0A040201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E4-46E4-B076-20AC18F9AD14}"/>
                </c:ext>
              </c:extLst>
            </c:dLbl>
            <c:dLbl>
              <c:idx val="5"/>
              <c:layout>
                <c:manualLayout>
                  <c:x val="3.5017659916484404E-3"/>
                  <c:y val="-2.2300528061924051E-3"/>
                </c:manualLayout>
              </c:layout>
              <c:spPr/>
              <c:txPr>
                <a:bodyPr/>
                <a:lstStyle/>
                <a:p>
                  <a:pPr>
                    <a:defRPr b="0" cap="none" spc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 Black" panose="020B0A040201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E4-46E4-B076-20AC18F9AD1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Sheet1!$E$2:$E$13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E4-46E4-B076-20AC18F9AD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فاجعه بار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E4-46E4-B076-20AC18F9A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E4-46E4-B076-20AC18F9A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52802304"/>
        <c:axId val="352803840"/>
      </c:barChart>
      <c:catAx>
        <c:axId val="3528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Black" panose="020B0A04020102020204" pitchFamily="34" charset="0"/>
              </a:defRPr>
            </a:pPr>
            <a:endParaRPr lang="en-US"/>
          </a:p>
        </c:txPr>
        <c:crossAx val="352803840"/>
        <c:crosses val="autoZero"/>
        <c:auto val="1"/>
        <c:lblAlgn val="ctr"/>
        <c:lblOffset val="100"/>
        <c:noMultiLvlLbl val="0"/>
      </c:catAx>
      <c:valAx>
        <c:axId val="3528038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995">
            <a:noFill/>
          </a:ln>
        </c:spPr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en-US"/>
          </a:p>
        </c:txPr>
        <c:crossAx val="352802304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18167684724052635"/>
          <c:y val="0.88864343153344039"/>
          <c:w val="0.57693565132520097"/>
          <c:h val="0.10040446988539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176142200394"/>
          <c:y val="5.3458346355064745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ضریب تکرار حوادث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B-4F51-94B1-872B6CE9697D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B-4F51-94B1-872B6CE9697D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B-4F51-94B1-872B6CE9697D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B-4F51-94B1-872B6CE9697D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B-4F51-94B1-872B6CE9697D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B-4F51-94B1-872B6CE96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5.9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BB-4F51-94B1-872B6CE969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4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4188546234278172"/>
          <c:y val="0.87232520986300865"/>
          <c:w val="0.31622882433240662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176142200394"/>
          <c:y val="5.3458346355064745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ضریب شدت تکرار حوادث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D2-4B38-98DF-EC81CA6A1C3F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2-4B38-98DF-EC81CA6A1C3F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2-4B38-98DF-EC81CA6A1C3F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2-4B38-98DF-EC81CA6A1C3F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D2-4B38-98DF-EC81CA6A1C3F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2-4B38-98DF-EC81CA6A1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2.0499999999999998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D2-4B38-98DF-EC81CA6A1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4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14426221196988517"/>
          <c:y val="0.87232520986300865"/>
          <c:w val="0.74972498644069585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مبلغ </a:t>
            </a:r>
            <a:r>
              <a:rPr lang="fa-IR" sz="1440" b="1" i="0" u="none" strike="noStrike" baseline="0" dirty="0">
                <a:effectLst/>
              </a:rPr>
              <a:t>مصرف</a:t>
            </a:r>
            <a:endParaRPr lang="fa-IR" dirty="0">
              <a:cs typeface="B Titr" panose="00000700000000000000" pitchFamily="2" charset="-78"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170813499431714E-2"/>
          <c:y val="0.24017151688281838"/>
          <c:w val="0.90467894228739576"/>
          <c:h val="0.45044470341074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واقعی تجمعی تا آذر 1403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135085025331812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F-484A-B800-D4D38B8A9808}"/>
                </c:ext>
              </c:extLst>
            </c:dLbl>
            <c:dLbl>
              <c:idx val="1"/>
              <c:layout>
                <c:manualLayout>
                  <c:x val="-1.7323227208106178E-2"/>
                  <c:y val="-7.0163988526254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7F-484A-B800-D4D38B8A9808}"/>
                </c:ext>
              </c:extLst>
            </c:dLbl>
            <c:dLbl>
              <c:idx val="2"/>
              <c:layout>
                <c:manualLayout>
                  <c:x val="-3.464645441621244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F-484A-B800-D4D38B8A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95053487</c:v>
                </c:pt>
                <c:pt idx="1">
                  <c:v>1420531</c:v>
                </c:pt>
                <c:pt idx="2">
                  <c:v>96474018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DB7-8B82-49AD30338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بودجه تجمعی تا آذر 1403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3122E-3"/>
                  <c:y val="-0.14968317552267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F-484A-B800-D4D38B8A9808}"/>
                </c:ext>
              </c:extLst>
            </c:dLbl>
            <c:dLbl>
              <c:idx val="1"/>
              <c:layout>
                <c:manualLayout>
                  <c:x val="8.6616136040530891E-3"/>
                  <c:y val="-0.14500557628759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7F-484A-B800-D4D38B8A9808}"/>
                </c:ext>
              </c:extLst>
            </c:dLbl>
            <c:dLbl>
              <c:idx val="2"/>
              <c:layout>
                <c:manualLayout>
                  <c:x val="3.0315647614185894E-2"/>
                  <c:y val="-0.10290718317183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7F-484A-B800-D4D38B8A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104758891</c:v>
                </c:pt>
                <c:pt idx="1">
                  <c:v>1577670</c:v>
                </c:pt>
                <c:pt idx="2">
                  <c:v>106336561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0-4DB7-8B82-49AD30338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واقعی تجمعی تا آذر 1402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954522436477727E-2"/>
                  <c:y val="-7.951918699642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F-484A-B800-D4D38B8A9808}"/>
                </c:ext>
              </c:extLst>
            </c:dLbl>
            <c:dLbl>
              <c:idx val="1"/>
              <c:layout>
                <c:manualLayout>
                  <c:x val="3.6811857817225707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7F-484A-B800-D4D38B8A9808}"/>
                </c:ext>
              </c:extLst>
            </c:dLbl>
            <c:dLbl>
              <c:idx val="2"/>
              <c:layout>
                <c:manualLayout>
                  <c:x val="7.7954522436477811E-2"/>
                  <c:y val="-3.74207938806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F-484A-B800-D4D38B8A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82401626</c:v>
                </c:pt>
                <c:pt idx="1">
                  <c:v>2630670</c:v>
                </c:pt>
                <c:pt idx="2">
                  <c:v>85032296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0-4DB7-8B82-49AD30338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میلیون ریال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9598425086761066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52640180082067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4672099868217"/>
          <c:y val="4.2797811057200472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ضریب شدت حوادث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F5-4A2D-983D-CA0629C1FEFB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5-4A2D-983D-CA0629C1FEFB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5-4A2D-983D-CA0629C1FEFB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5-4A2D-983D-CA0629C1FEFB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F5-4A2D-983D-CA0629C1FEFB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F5-4A2D-983D-CA0629C1FE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اذر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718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FF5-4A2D-983D-CA0629C1FE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1000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  <c:minorUnit val="5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4188546234278172"/>
          <c:y val="0.87232520986300865"/>
          <c:w val="0.31622882433240662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rgbClr val="FF6600"/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2176142200394"/>
          <c:y val="5.3458346355064745E-2"/>
          <c:w val="0.82481604899570793"/>
          <c:h val="0.67433967033761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نرخ تلفات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582101218987372E-2"/>
                  <c:y val="-5.0505050505050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11-4A84-94F4-566660920749}"/>
                </c:ext>
              </c:extLst>
            </c:dLbl>
            <c:dLbl>
              <c:idx val="1"/>
              <c:layout>
                <c:manualLayout>
                  <c:x val="-3.5233098104934343E-2"/>
                  <c:y val="-5.05050505050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1-4A84-94F4-566660920749}"/>
                </c:ext>
              </c:extLst>
            </c:dLbl>
            <c:dLbl>
              <c:idx val="2"/>
              <c:layout>
                <c:manualLayout>
                  <c:x val="4.7197637194611591E-3"/>
                  <c:y val="-2.4242424242424197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1-4A84-94F4-566660920749}"/>
                </c:ext>
              </c:extLst>
            </c:dLbl>
            <c:dLbl>
              <c:idx val="3"/>
              <c:layout>
                <c:manualLayout>
                  <c:x val="-6.3858403124310154E-2"/>
                  <c:y val="5.050505050505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11-4A84-94F4-566660920749}"/>
                </c:ext>
              </c:extLst>
            </c:dLbl>
            <c:dLbl>
              <c:idx val="4"/>
              <c:layout>
                <c:manualLayout>
                  <c:x val="-3.1142636214734631E-2"/>
                  <c:y val="-3.8383838383838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11-4A84-94F4-566660920749}"/>
                </c:ext>
              </c:extLst>
            </c:dLbl>
            <c:dLbl>
              <c:idx val="5"/>
              <c:layout>
                <c:manualLayout>
                  <c:x val="-3.1465091463075911E-3"/>
                  <c:y val="2.0202020202020211E-2"/>
                </c:manualLayout>
              </c:layout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11-4A84-94F4-566660920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11-4A84-94F4-566660920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tx2">
                  <a:lumMod val="50000"/>
                </a:schemeClr>
              </a:solidFill>
            </a:ln>
          </c:spPr>
        </c:dropLines>
        <c:marker val="1"/>
        <c:smooth val="0"/>
        <c:axId val="192844160"/>
        <c:axId val="192845696"/>
      </c:lineChart>
      <c:catAx>
        <c:axId val="1928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845696"/>
        <c:crosses val="autoZero"/>
        <c:auto val="1"/>
        <c:lblAlgn val="ctr"/>
        <c:lblOffset val="100"/>
        <c:noMultiLvlLbl val="0"/>
      </c:catAx>
      <c:valAx>
        <c:axId val="192845696"/>
        <c:scaling>
          <c:orientation val="minMax"/>
          <c:max val="4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 rtl="0">
              <a:defRPr>
                <a:latin typeface="Arial Black" panose="020B0A04020102020204" pitchFamily="34" charset="0"/>
              </a:defRPr>
            </a:pPr>
            <a:endParaRPr lang="en-US"/>
          </a:p>
        </c:txPr>
        <c:crossAx val="192844160"/>
        <c:crosses val="autoZero"/>
        <c:crossBetween val="between"/>
        <c:majorUnit val="0.5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4188546234278172"/>
          <c:y val="0.87232520986300865"/>
          <c:w val="0.31622882433240662"/>
          <c:h val="0.12767479013699137"/>
        </c:manualLayout>
      </c:layout>
      <c:overlay val="0"/>
    </c:legend>
    <c:plotVisOnly val="1"/>
    <c:dispBlanksAs val="zero"/>
    <c:showDLblsOverMax val="0"/>
  </c:chart>
  <c:spPr>
    <a:solidFill>
      <a:srgbClr val="FF6600"/>
    </a:solidFill>
  </c:spPr>
  <c:txPr>
    <a:bodyPr/>
    <a:lstStyle/>
    <a:p>
      <a:pPr rtl="0">
        <a:defRPr sz="11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IranNastaliq" pitchFamily="18" charset="0"/>
          <a:cs typeface="B Mitra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مقداری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661613604053129E-3"/>
                  <c:y val="-4.209839311575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EE-4CB1-860C-914A2FC6B94F}"/>
                </c:ext>
              </c:extLst>
            </c:dLbl>
            <c:dLbl>
              <c:idx val="1"/>
              <c:layout>
                <c:manualLayout>
                  <c:x val="0"/>
                  <c:y val="-3.742079388066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EE-4CB1-860C-914A2FC6B94F}"/>
                </c:ext>
              </c:extLst>
            </c:dLbl>
            <c:dLbl>
              <c:idx val="2"/>
              <c:layout>
                <c:manualLayout>
                  <c:x val="2.1654034010131929E-3"/>
                  <c:y val="-3.74207938806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EE-4CB1-860C-914A2FC6B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1.08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0-4058-ACAA-AE1D8E071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47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E-4CB1-860C-914A2FC6B94F}"/>
                </c:ext>
              </c:extLst>
            </c:dLbl>
            <c:dLbl>
              <c:idx val="1"/>
              <c:layout>
                <c:manualLayout>
                  <c:x val="2.5984840812159269E-2"/>
                  <c:y val="-4.677599235083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E-4CB1-860C-914A2FC6B94F}"/>
                </c:ext>
              </c:extLst>
            </c:dLbl>
            <c:dLbl>
              <c:idx val="2"/>
              <c:layout>
                <c:manualLayout>
                  <c:x val="2.1654034010132724E-2"/>
                  <c:y val="-3.274319464558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E-4CB1-860C-914A2FC6B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1.25</c:v>
                </c:pt>
                <c:pt idx="1">
                  <c:v>0.5</c:v>
                </c:pt>
                <c:pt idx="2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0-4058-ACAA-AE1D8E0712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1">
                  <a:defRPr lang="fa-IR" sz="16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sz="12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درصد</a:t>
                </a:r>
                <a:r>
                  <a:rPr lang="fa-IR" sz="1600" b="1" i="0" u="none" strike="noStrike" kern="1200" baseline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rPr>
                  <a:t> (%)</a:t>
                </a:r>
              </a:p>
            </c:rich>
          </c:tx>
          <c:layout>
            <c:manualLayout>
              <c:xMode val="edge"/>
              <c:yMode val="edge"/>
              <c:x val="6.1448180873588526E-2"/>
              <c:y val="0.36223696791387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1">
                <a:defRPr lang="fa-IR" sz="1600" b="1" i="0" u="none" strike="noStrike" kern="1200" baseline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42135817511393E-3"/>
          <c:y val="0.8753928078412769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تغییرات مبلغی </a:t>
            </a:r>
            <a:r>
              <a:rPr lang="fa-IR" sz="1440" b="1" i="0" u="none" strike="noStrike" baseline="0" dirty="0">
                <a:effectLst/>
              </a:rPr>
              <a:t>مصرف</a:t>
            </a:r>
            <a:r>
              <a:rPr lang="fa-IR" dirty="0">
                <a:cs typeface="B Titr" panose="00000700000000000000" pitchFamily="2" charset="-78"/>
              </a:rPr>
              <a:t> تجمعی تا پایان </a:t>
            </a:r>
            <a:r>
              <a:rPr lang="fa-IR" sz="1440" b="1" i="0" u="none" strike="noStrike" baseline="0" dirty="0">
                <a:effectLst/>
              </a:rPr>
              <a:t>آذر</a:t>
            </a:r>
            <a:r>
              <a:rPr lang="fa-IR" dirty="0">
                <a:cs typeface="B Titr" panose="00000700000000000000" pitchFamily="2" charset="-78"/>
              </a:rPr>
              <a:t> 1403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501620301458249E-2"/>
          <c:y val="0.21210592147231672"/>
          <c:w val="0.90467894228739576"/>
          <c:h val="0.51368289854987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نسبت به بودجه</c:v>
                </c:pt>
              </c:strCache>
            </c:strRef>
          </c:tx>
          <c:spPr>
            <a:solidFill>
              <a:srgbClr val="4472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65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8-44BF-952A-24CBCA05BF5F}"/>
                </c:ext>
              </c:extLst>
            </c:dLbl>
            <c:dLbl>
              <c:idx val="1"/>
              <c:layout>
                <c:manualLayout>
                  <c:x val="1.0827017005066362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B8-44BF-952A-24CBCA05BF5F}"/>
                </c:ext>
              </c:extLst>
            </c:dLbl>
            <c:dLbl>
              <c:idx val="2"/>
              <c:layout>
                <c:manualLayout>
                  <c:x val="-1.2992420406079714E-2"/>
                  <c:y val="-4.677599235083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8-44BF-952A-24CBCA05B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F-4DE3-A445-DBD342881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نسبت به آذر 1402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81051015199047E-2"/>
                  <c:y val="-3.742079388066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B8-44BF-952A-24CBCA05BF5F}"/>
                </c:ext>
              </c:extLst>
            </c:dLbl>
            <c:dLbl>
              <c:idx val="1"/>
              <c:layout>
                <c:manualLayout>
                  <c:x val="1.2992420406079635E-2"/>
                  <c:y val="-5.145359158591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8-44BF-952A-24CBCA05BF5F}"/>
                </c:ext>
              </c:extLst>
            </c:dLbl>
            <c:dLbl>
              <c:idx val="2"/>
              <c:layout>
                <c:manualLayout>
                  <c:x val="2.1654034010132724E-2"/>
                  <c:y val="-2.338799617541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B8-44BF-952A-24CBCA05B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1.1499999999999999</c:v>
                </c:pt>
                <c:pt idx="1">
                  <c:v>0.54</c:v>
                </c:pt>
                <c:pt idx="2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F-4DE3-A445-DBD342881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درصد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692165229486725"/>
              <c:y val="0.371592166384046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922169604624623E-3"/>
          <c:y val="0.88007040707636053"/>
          <c:w val="0.99160778303953756"/>
          <c:h val="9.6253615120591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مقدار مصرف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654034010132724E-2"/>
                  <c:y val="-3.274319464558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C-4041-A75A-2029045CF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B-4578-B424-FB0159CFC89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واقعی آذر 1403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323227208106178E-2"/>
                  <c:y val="-4.209839311575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C-4041-A75A-2029045CF110}"/>
                </c:ext>
              </c:extLst>
            </c:dLbl>
            <c:dLbl>
              <c:idx val="1"/>
              <c:layout>
                <c:manualLayout>
                  <c:x val="6.4962102030398173E-3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C-4041-A75A-2029045CF110}"/>
                </c:ext>
              </c:extLst>
            </c:dLbl>
            <c:dLbl>
              <c:idx val="2"/>
              <c:layout>
                <c:manualLayout>
                  <c:x val="-1.7323227208106258E-2"/>
                  <c:y val="-5.613119082100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3C-4041-A75A-2029045CF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71227</c:v>
                </c:pt>
                <c:pt idx="1">
                  <c:v>307</c:v>
                </c:pt>
                <c:pt idx="2">
                  <c:v>71534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B-4578-B424-FB0159CFC8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بودجه آذر 1403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15647614185773E-2"/>
                  <c:y val="-9.822958393675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1-4AF5-8245-54D105BA64DE}"/>
                </c:ext>
              </c:extLst>
            </c:dLbl>
            <c:dLbl>
              <c:idx val="1"/>
              <c:layout>
                <c:manualLayout>
                  <c:x val="2.3819437411145918E-2"/>
                  <c:y val="-4.209839311575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1-4AF5-8245-54D105BA64DE}"/>
                </c:ext>
              </c:extLst>
            </c:dLbl>
            <c:dLbl>
              <c:idx val="2"/>
              <c:layout>
                <c:manualLayout>
                  <c:x val="2.3819437411145838E-2"/>
                  <c:y val="-8.419678623150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01-4AF5-8245-54D105BA6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79365</c:v>
                </c:pt>
                <c:pt idx="1">
                  <c:v>611</c:v>
                </c:pt>
                <c:pt idx="2">
                  <c:v>79976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8-45BA-A42B-023355C41C52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واقعی آذر 1402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796698629384862E-2"/>
                  <c:y val="-6.548638929117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6-466D-B6B3-2DA21EBC37D7}"/>
                </c:ext>
              </c:extLst>
            </c:dLbl>
            <c:dLbl>
              <c:idx val="1"/>
              <c:layout>
                <c:manualLayout>
                  <c:x val="3.2481051015198929E-2"/>
                  <c:y val="-4.209839311575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6-466D-B6B3-2DA21EBC37D7}"/>
                </c:ext>
              </c:extLst>
            </c:dLbl>
            <c:dLbl>
              <c:idx val="2"/>
              <c:layout>
                <c:manualLayout>
                  <c:x val="7.3623715634451262E-2"/>
                  <c:y val="-8.887438546658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16-466D-B6B3-2DA21EBC3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VB</c:v>
                </c:pt>
                <c:pt idx="1">
                  <c:v>ورق</c:v>
                </c:pt>
                <c:pt idx="2">
                  <c:v>مجموع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63630</c:v>
                </c:pt>
                <c:pt idx="1">
                  <c:v>740</c:v>
                </c:pt>
                <c:pt idx="2">
                  <c:v>64370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5-464E-80EB-238EAD8AE7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596112"/>
        <c:axId val="1450614416"/>
        <c:axId val="0"/>
      </c:bar3DChart>
      <c:catAx>
        <c:axId val="14505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450614416"/>
        <c:crosses val="autoZero"/>
        <c:auto val="1"/>
        <c:lblAlgn val="ctr"/>
        <c:lblOffset val="100"/>
        <c:noMultiLvlLbl val="0"/>
      </c:catAx>
      <c:valAx>
        <c:axId val="145061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B Nazanin" panose="00000400000000000000" pitchFamily="2" charset="-78"/>
                  </a:defRPr>
                </a:pPr>
                <a:r>
                  <a:rPr lang="fa-IR" dirty="0"/>
                  <a:t>تن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5267618284734517E-2"/>
              <c:y val="0.44175615491030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B Nazanin" panose="00000400000000000000" pitchFamily="2" charset="-78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505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150350266787924"/>
          <c:y val="0.87071520860619334"/>
          <c:w val="0.61566698346347926"/>
          <c:h val="8.9609173692887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B Nazani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DAA1-4B11-48EB-9F0C-AF026AA253EB}" type="datetimeFigureOut">
              <a:rPr lang="en-US" smtClean="0"/>
              <a:t>2024-12-29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CC98-4483-4D9F-96B5-0A5A6A787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6850" y="1465263"/>
            <a:ext cx="7035800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5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96850" y="1465263"/>
            <a:ext cx="7035800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1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1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1" y="4279973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00" y="1312607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9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3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642" y="89545"/>
            <a:ext cx="12017563" cy="97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63116" y="272520"/>
            <a:ext cx="654024" cy="6540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لوگوی شرکت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09" y="192235"/>
            <a:ext cx="996151" cy="814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623" y="89545"/>
            <a:ext cx="10515600" cy="979715"/>
          </a:xfrm>
        </p:spPr>
        <p:txBody>
          <a:bodyPr>
            <a:normAutofit/>
          </a:bodyPr>
          <a:lstStyle>
            <a:lvl1pPr algn="ctr" rtl="1">
              <a:defRPr sz="280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263349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642" y="89545"/>
            <a:ext cx="12017563" cy="97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363116" y="272520"/>
            <a:ext cx="654024" cy="6540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لوگوی شرکت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09" y="192235"/>
            <a:ext cx="996151" cy="8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1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FFB54-D332-4A23-BBAC-AB1B70D6EEA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009B-1066-4A98-8B7B-8CCA1B1F0A7C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chart" Target="../charts/char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chart" Target="../charts/char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7035610-A2EB-40A1-A599-F16C2002E1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2500" r="12500"/>
          <a:stretch>
            <a:fillRect/>
          </a:stretch>
        </p:blipFill>
        <p:spPr>
          <a:xfrm>
            <a:off x="710813" y="1416424"/>
            <a:ext cx="4617784" cy="4617784"/>
          </a:xfrm>
        </p:spPr>
      </p:pic>
      <p:sp>
        <p:nvSpPr>
          <p:cNvPr id="4" name="Freeform 3"/>
          <p:cNvSpPr/>
          <p:nvPr/>
        </p:nvSpPr>
        <p:spPr>
          <a:xfrm>
            <a:off x="6371317" y="1335974"/>
            <a:ext cx="1718152" cy="676894"/>
          </a:xfrm>
          <a:custGeom>
            <a:avLst/>
            <a:gdLst>
              <a:gd name="connsiteX0" fmla="*/ 771691 w 1718152"/>
              <a:gd name="connsiteY0" fmla="*/ 112816 h 676894"/>
              <a:gd name="connsiteX1" fmla="*/ 937945 w 1718152"/>
              <a:gd name="connsiteY1" fmla="*/ 118753 h 676894"/>
              <a:gd name="connsiteX2" fmla="*/ 955758 w 1718152"/>
              <a:gd name="connsiteY2" fmla="*/ 130629 h 676894"/>
              <a:gd name="connsiteX3" fmla="*/ 973571 w 1718152"/>
              <a:gd name="connsiteY3" fmla="*/ 136566 h 676894"/>
              <a:gd name="connsiteX4" fmla="*/ 985447 w 1718152"/>
              <a:gd name="connsiteY4" fmla="*/ 148442 h 676894"/>
              <a:gd name="connsiteX5" fmla="*/ 1003260 w 1718152"/>
              <a:gd name="connsiteY5" fmla="*/ 154379 h 676894"/>
              <a:gd name="connsiteX6" fmla="*/ 1127951 w 1718152"/>
              <a:gd name="connsiteY6" fmla="*/ 160317 h 676894"/>
              <a:gd name="connsiteX7" fmla="*/ 1222953 w 1718152"/>
              <a:gd name="connsiteY7" fmla="*/ 172192 h 676894"/>
              <a:gd name="connsiteX8" fmla="*/ 1276392 w 1718152"/>
              <a:gd name="connsiteY8" fmla="*/ 184068 h 676894"/>
              <a:gd name="connsiteX9" fmla="*/ 1597026 w 1718152"/>
              <a:gd name="connsiteY9" fmla="*/ 201881 h 676894"/>
              <a:gd name="connsiteX10" fmla="*/ 1620777 w 1718152"/>
              <a:gd name="connsiteY10" fmla="*/ 207818 h 676894"/>
              <a:gd name="connsiteX11" fmla="*/ 1644527 w 1718152"/>
              <a:gd name="connsiteY11" fmla="*/ 219694 h 676894"/>
              <a:gd name="connsiteX12" fmla="*/ 1680153 w 1718152"/>
              <a:gd name="connsiteY12" fmla="*/ 225631 h 676894"/>
              <a:gd name="connsiteX13" fmla="*/ 1709841 w 1718152"/>
              <a:gd name="connsiteY13" fmla="*/ 231569 h 676894"/>
              <a:gd name="connsiteX14" fmla="*/ 1709841 w 1718152"/>
              <a:gd name="connsiteY14" fmla="*/ 421574 h 676894"/>
              <a:gd name="connsiteX15" fmla="*/ 1686091 w 1718152"/>
              <a:gd name="connsiteY15" fmla="*/ 433449 h 676894"/>
              <a:gd name="connsiteX16" fmla="*/ 1674215 w 1718152"/>
              <a:gd name="connsiteY16" fmla="*/ 445325 h 676894"/>
              <a:gd name="connsiteX17" fmla="*/ 1614839 w 1718152"/>
              <a:gd name="connsiteY17" fmla="*/ 457200 h 676894"/>
              <a:gd name="connsiteX18" fmla="*/ 1579213 w 1718152"/>
              <a:gd name="connsiteY18" fmla="*/ 486888 h 676894"/>
              <a:gd name="connsiteX19" fmla="*/ 1549525 w 1718152"/>
              <a:gd name="connsiteY19" fmla="*/ 492826 h 676894"/>
              <a:gd name="connsiteX20" fmla="*/ 1383270 w 1718152"/>
              <a:gd name="connsiteY20" fmla="*/ 498764 h 676894"/>
              <a:gd name="connsiteX21" fmla="*/ 1335769 w 1718152"/>
              <a:gd name="connsiteY21" fmla="*/ 510639 h 676894"/>
              <a:gd name="connsiteX22" fmla="*/ 1282330 w 1718152"/>
              <a:gd name="connsiteY22" fmla="*/ 516577 h 676894"/>
              <a:gd name="connsiteX23" fmla="*/ 1228891 w 1718152"/>
              <a:gd name="connsiteY23" fmla="*/ 528452 h 676894"/>
              <a:gd name="connsiteX24" fmla="*/ 1163577 w 1718152"/>
              <a:gd name="connsiteY24" fmla="*/ 540327 h 676894"/>
              <a:gd name="connsiteX25" fmla="*/ 1116075 w 1718152"/>
              <a:gd name="connsiteY25" fmla="*/ 564078 h 676894"/>
              <a:gd name="connsiteX26" fmla="*/ 1080449 w 1718152"/>
              <a:gd name="connsiteY26" fmla="*/ 575953 h 676894"/>
              <a:gd name="connsiteX27" fmla="*/ 973571 w 1718152"/>
              <a:gd name="connsiteY27" fmla="*/ 570016 h 676894"/>
              <a:gd name="connsiteX28" fmla="*/ 955758 w 1718152"/>
              <a:gd name="connsiteY28" fmla="*/ 564078 h 676894"/>
              <a:gd name="connsiteX29" fmla="*/ 914195 w 1718152"/>
              <a:gd name="connsiteY29" fmla="*/ 552203 h 676894"/>
              <a:gd name="connsiteX30" fmla="*/ 902319 w 1718152"/>
              <a:gd name="connsiteY30" fmla="*/ 540327 h 676894"/>
              <a:gd name="connsiteX31" fmla="*/ 878569 w 1718152"/>
              <a:gd name="connsiteY31" fmla="*/ 534390 h 676894"/>
              <a:gd name="connsiteX32" fmla="*/ 860756 w 1718152"/>
              <a:gd name="connsiteY32" fmla="*/ 528452 h 676894"/>
              <a:gd name="connsiteX33" fmla="*/ 813254 w 1718152"/>
              <a:gd name="connsiteY33" fmla="*/ 510639 h 676894"/>
              <a:gd name="connsiteX34" fmla="*/ 718252 w 1718152"/>
              <a:gd name="connsiteY34" fmla="*/ 516577 h 676894"/>
              <a:gd name="connsiteX35" fmla="*/ 700439 w 1718152"/>
              <a:gd name="connsiteY35" fmla="*/ 522514 h 676894"/>
              <a:gd name="connsiteX36" fmla="*/ 670751 w 1718152"/>
              <a:gd name="connsiteY36" fmla="*/ 534390 h 676894"/>
              <a:gd name="connsiteX37" fmla="*/ 641062 w 1718152"/>
              <a:gd name="connsiteY37" fmla="*/ 570016 h 676894"/>
              <a:gd name="connsiteX38" fmla="*/ 617312 w 1718152"/>
              <a:gd name="connsiteY38" fmla="*/ 587829 h 676894"/>
              <a:gd name="connsiteX39" fmla="*/ 587623 w 1718152"/>
              <a:gd name="connsiteY39" fmla="*/ 617517 h 676894"/>
              <a:gd name="connsiteX40" fmla="*/ 557935 w 1718152"/>
              <a:gd name="connsiteY40" fmla="*/ 635330 h 676894"/>
              <a:gd name="connsiteX41" fmla="*/ 540122 w 1718152"/>
              <a:gd name="connsiteY41" fmla="*/ 641268 h 676894"/>
              <a:gd name="connsiteX42" fmla="*/ 522309 w 1718152"/>
              <a:gd name="connsiteY42" fmla="*/ 653143 h 676894"/>
              <a:gd name="connsiteX43" fmla="*/ 379805 w 1718152"/>
              <a:gd name="connsiteY43" fmla="*/ 676894 h 676894"/>
              <a:gd name="connsiteX44" fmla="*/ 290740 w 1718152"/>
              <a:gd name="connsiteY44" fmla="*/ 670956 h 676894"/>
              <a:gd name="connsiteX45" fmla="*/ 249177 w 1718152"/>
              <a:gd name="connsiteY45" fmla="*/ 659081 h 676894"/>
              <a:gd name="connsiteX46" fmla="*/ 201675 w 1718152"/>
              <a:gd name="connsiteY46" fmla="*/ 647205 h 676894"/>
              <a:gd name="connsiteX47" fmla="*/ 166049 w 1718152"/>
              <a:gd name="connsiteY47" fmla="*/ 623455 h 676894"/>
              <a:gd name="connsiteX48" fmla="*/ 154174 w 1718152"/>
              <a:gd name="connsiteY48" fmla="*/ 611579 h 676894"/>
              <a:gd name="connsiteX49" fmla="*/ 136361 w 1718152"/>
              <a:gd name="connsiteY49" fmla="*/ 605642 h 676894"/>
              <a:gd name="connsiteX50" fmla="*/ 71047 w 1718152"/>
              <a:gd name="connsiteY50" fmla="*/ 587829 h 676894"/>
              <a:gd name="connsiteX51" fmla="*/ 65109 w 1718152"/>
              <a:gd name="connsiteY51" fmla="*/ 570016 h 676894"/>
              <a:gd name="connsiteX52" fmla="*/ 53234 w 1718152"/>
              <a:gd name="connsiteY52" fmla="*/ 558140 h 676894"/>
              <a:gd name="connsiteX53" fmla="*/ 47296 w 1718152"/>
              <a:gd name="connsiteY53" fmla="*/ 528452 h 676894"/>
              <a:gd name="connsiteX54" fmla="*/ 23545 w 1718152"/>
              <a:gd name="connsiteY54" fmla="*/ 486888 h 676894"/>
              <a:gd name="connsiteX55" fmla="*/ 17608 w 1718152"/>
              <a:gd name="connsiteY55" fmla="*/ 469075 h 676894"/>
              <a:gd name="connsiteX56" fmla="*/ 5732 w 1718152"/>
              <a:gd name="connsiteY56" fmla="*/ 457200 h 676894"/>
              <a:gd name="connsiteX57" fmla="*/ 17608 w 1718152"/>
              <a:gd name="connsiteY57" fmla="*/ 237507 h 676894"/>
              <a:gd name="connsiteX58" fmla="*/ 23545 w 1718152"/>
              <a:gd name="connsiteY58" fmla="*/ 195943 h 676894"/>
              <a:gd name="connsiteX59" fmla="*/ 29483 w 1718152"/>
              <a:gd name="connsiteY59" fmla="*/ 166255 h 676894"/>
              <a:gd name="connsiteX60" fmla="*/ 47296 w 1718152"/>
              <a:gd name="connsiteY60" fmla="*/ 154379 h 676894"/>
              <a:gd name="connsiteX61" fmla="*/ 71047 w 1718152"/>
              <a:gd name="connsiteY61" fmla="*/ 142504 h 676894"/>
              <a:gd name="connsiteX62" fmla="*/ 106673 w 1718152"/>
              <a:gd name="connsiteY62" fmla="*/ 130629 h 676894"/>
              <a:gd name="connsiteX63" fmla="*/ 136361 w 1718152"/>
              <a:gd name="connsiteY63" fmla="*/ 112816 h 676894"/>
              <a:gd name="connsiteX64" fmla="*/ 189800 w 1718152"/>
              <a:gd name="connsiteY64" fmla="*/ 65314 h 676894"/>
              <a:gd name="connsiteX65" fmla="*/ 207613 w 1718152"/>
              <a:gd name="connsiteY65" fmla="*/ 59377 h 676894"/>
              <a:gd name="connsiteX66" fmla="*/ 219488 w 1718152"/>
              <a:gd name="connsiteY66" fmla="*/ 47501 h 676894"/>
              <a:gd name="connsiteX67" fmla="*/ 290740 w 1718152"/>
              <a:gd name="connsiteY67" fmla="*/ 17813 h 676894"/>
              <a:gd name="connsiteX68" fmla="*/ 356054 w 1718152"/>
              <a:gd name="connsiteY68" fmla="*/ 0 h 676894"/>
              <a:gd name="connsiteX69" fmla="*/ 415431 w 1718152"/>
              <a:gd name="connsiteY69" fmla="*/ 5938 h 676894"/>
              <a:gd name="connsiteX70" fmla="*/ 468870 w 1718152"/>
              <a:gd name="connsiteY70" fmla="*/ 17813 h 676894"/>
              <a:gd name="connsiteX71" fmla="*/ 486683 w 1718152"/>
              <a:gd name="connsiteY71" fmla="*/ 29688 h 676894"/>
              <a:gd name="connsiteX72" fmla="*/ 498558 w 1718152"/>
              <a:gd name="connsiteY72" fmla="*/ 41564 h 676894"/>
              <a:gd name="connsiteX73" fmla="*/ 522309 w 1718152"/>
              <a:gd name="connsiteY73" fmla="*/ 53439 h 676894"/>
              <a:gd name="connsiteX74" fmla="*/ 540122 w 1718152"/>
              <a:gd name="connsiteY74" fmla="*/ 59377 h 676894"/>
              <a:gd name="connsiteX75" fmla="*/ 587623 w 1718152"/>
              <a:gd name="connsiteY75" fmla="*/ 71252 h 676894"/>
              <a:gd name="connsiteX76" fmla="*/ 623249 w 1718152"/>
              <a:gd name="connsiteY76" fmla="*/ 89065 h 676894"/>
              <a:gd name="connsiteX77" fmla="*/ 635125 w 1718152"/>
              <a:gd name="connsiteY77" fmla="*/ 106878 h 676894"/>
              <a:gd name="connsiteX78" fmla="*/ 664813 w 1718152"/>
              <a:gd name="connsiteY78" fmla="*/ 130629 h 676894"/>
              <a:gd name="connsiteX79" fmla="*/ 688564 w 1718152"/>
              <a:gd name="connsiteY79" fmla="*/ 160317 h 676894"/>
              <a:gd name="connsiteX80" fmla="*/ 771691 w 1718152"/>
              <a:gd name="connsiteY80" fmla="*/ 112816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18152" h="676894">
                <a:moveTo>
                  <a:pt x="771691" y="112816"/>
                </a:moveTo>
                <a:cubicBezTo>
                  <a:pt x="813254" y="105889"/>
                  <a:pt x="882750" y="113411"/>
                  <a:pt x="937945" y="118753"/>
                </a:cubicBezTo>
                <a:cubicBezTo>
                  <a:pt x="945048" y="119440"/>
                  <a:pt x="949375" y="127438"/>
                  <a:pt x="955758" y="130629"/>
                </a:cubicBezTo>
                <a:cubicBezTo>
                  <a:pt x="961356" y="133428"/>
                  <a:pt x="967633" y="134587"/>
                  <a:pt x="973571" y="136566"/>
                </a:cubicBezTo>
                <a:cubicBezTo>
                  <a:pt x="977530" y="140525"/>
                  <a:pt x="980646" y="145562"/>
                  <a:pt x="985447" y="148442"/>
                </a:cubicBezTo>
                <a:cubicBezTo>
                  <a:pt x="990814" y="151662"/>
                  <a:pt x="997023" y="153859"/>
                  <a:pt x="1003260" y="154379"/>
                </a:cubicBezTo>
                <a:cubicBezTo>
                  <a:pt x="1044727" y="157834"/>
                  <a:pt x="1086387" y="158338"/>
                  <a:pt x="1127951" y="160317"/>
                </a:cubicBezTo>
                <a:cubicBezTo>
                  <a:pt x="1159618" y="164275"/>
                  <a:pt x="1192677" y="162099"/>
                  <a:pt x="1222953" y="172192"/>
                </a:cubicBezTo>
                <a:cubicBezTo>
                  <a:pt x="1245233" y="179619"/>
                  <a:pt x="1247969" y="181560"/>
                  <a:pt x="1276392" y="184068"/>
                </a:cubicBezTo>
                <a:cubicBezTo>
                  <a:pt x="1420519" y="196785"/>
                  <a:pt x="1455251" y="196428"/>
                  <a:pt x="1597026" y="201881"/>
                </a:cubicBezTo>
                <a:cubicBezTo>
                  <a:pt x="1604943" y="203860"/>
                  <a:pt x="1613136" y="204953"/>
                  <a:pt x="1620777" y="207818"/>
                </a:cubicBezTo>
                <a:cubicBezTo>
                  <a:pt x="1629065" y="210926"/>
                  <a:pt x="1636049" y="217151"/>
                  <a:pt x="1644527" y="219694"/>
                </a:cubicBezTo>
                <a:cubicBezTo>
                  <a:pt x="1656058" y="223153"/>
                  <a:pt x="1668308" y="223477"/>
                  <a:pt x="1680153" y="225631"/>
                </a:cubicBezTo>
                <a:cubicBezTo>
                  <a:pt x="1690082" y="227436"/>
                  <a:pt x="1699945" y="229590"/>
                  <a:pt x="1709841" y="231569"/>
                </a:cubicBezTo>
                <a:cubicBezTo>
                  <a:pt x="1716488" y="298039"/>
                  <a:pt x="1724633" y="350573"/>
                  <a:pt x="1709841" y="421574"/>
                </a:cubicBezTo>
                <a:cubicBezTo>
                  <a:pt x="1708036" y="430239"/>
                  <a:pt x="1693456" y="428539"/>
                  <a:pt x="1686091" y="433449"/>
                </a:cubicBezTo>
                <a:cubicBezTo>
                  <a:pt x="1681433" y="436554"/>
                  <a:pt x="1679016" y="442445"/>
                  <a:pt x="1674215" y="445325"/>
                </a:cubicBezTo>
                <a:cubicBezTo>
                  <a:pt x="1661263" y="453096"/>
                  <a:pt x="1622039" y="456171"/>
                  <a:pt x="1614839" y="457200"/>
                </a:cubicBezTo>
                <a:cubicBezTo>
                  <a:pt x="1605597" y="466442"/>
                  <a:pt x="1592440" y="481928"/>
                  <a:pt x="1579213" y="486888"/>
                </a:cubicBezTo>
                <a:cubicBezTo>
                  <a:pt x="1569764" y="490432"/>
                  <a:pt x="1559599" y="492215"/>
                  <a:pt x="1549525" y="492826"/>
                </a:cubicBezTo>
                <a:cubicBezTo>
                  <a:pt x="1494173" y="496181"/>
                  <a:pt x="1438688" y="496785"/>
                  <a:pt x="1383270" y="498764"/>
                </a:cubicBezTo>
                <a:cubicBezTo>
                  <a:pt x="1367436" y="502722"/>
                  <a:pt x="1351842" y="507803"/>
                  <a:pt x="1335769" y="510639"/>
                </a:cubicBezTo>
                <a:cubicBezTo>
                  <a:pt x="1318119" y="513754"/>
                  <a:pt x="1300009" y="513631"/>
                  <a:pt x="1282330" y="516577"/>
                </a:cubicBezTo>
                <a:cubicBezTo>
                  <a:pt x="1264331" y="519577"/>
                  <a:pt x="1246826" y="525089"/>
                  <a:pt x="1228891" y="528452"/>
                </a:cubicBezTo>
                <a:cubicBezTo>
                  <a:pt x="1143784" y="544409"/>
                  <a:pt x="1221583" y="525827"/>
                  <a:pt x="1163577" y="540327"/>
                </a:cubicBezTo>
                <a:cubicBezTo>
                  <a:pt x="1142850" y="561054"/>
                  <a:pt x="1157012" y="550433"/>
                  <a:pt x="1116075" y="564078"/>
                </a:cubicBezTo>
                <a:lnTo>
                  <a:pt x="1080449" y="575953"/>
                </a:lnTo>
                <a:cubicBezTo>
                  <a:pt x="1044823" y="573974"/>
                  <a:pt x="1009091" y="573399"/>
                  <a:pt x="973571" y="570016"/>
                </a:cubicBezTo>
                <a:cubicBezTo>
                  <a:pt x="967340" y="569423"/>
                  <a:pt x="961776" y="565798"/>
                  <a:pt x="955758" y="564078"/>
                </a:cubicBezTo>
                <a:cubicBezTo>
                  <a:pt x="903543" y="549158"/>
                  <a:pt x="956925" y="566445"/>
                  <a:pt x="914195" y="552203"/>
                </a:cubicBezTo>
                <a:cubicBezTo>
                  <a:pt x="910236" y="548244"/>
                  <a:pt x="907326" y="542831"/>
                  <a:pt x="902319" y="540327"/>
                </a:cubicBezTo>
                <a:cubicBezTo>
                  <a:pt x="895020" y="536678"/>
                  <a:pt x="886415" y="536632"/>
                  <a:pt x="878569" y="534390"/>
                </a:cubicBezTo>
                <a:cubicBezTo>
                  <a:pt x="872551" y="532671"/>
                  <a:pt x="866509" y="530917"/>
                  <a:pt x="860756" y="528452"/>
                </a:cubicBezTo>
                <a:cubicBezTo>
                  <a:pt x="817288" y="509823"/>
                  <a:pt x="857041" y="521586"/>
                  <a:pt x="813254" y="510639"/>
                </a:cubicBezTo>
                <a:cubicBezTo>
                  <a:pt x="781587" y="512618"/>
                  <a:pt x="749807" y="513256"/>
                  <a:pt x="718252" y="516577"/>
                </a:cubicBezTo>
                <a:cubicBezTo>
                  <a:pt x="712028" y="517232"/>
                  <a:pt x="706299" y="520316"/>
                  <a:pt x="700439" y="522514"/>
                </a:cubicBezTo>
                <a:cubicBezTo>
                  <a:pt x="690459" y="526256"/>
                  <a:pt x="680647" y="530431"/>
                  <a:pt x="670751" y="534390"/>
                </a:cubicBezTo>
                <a:cubicBezTo>
                  <a:pt x="658534" y="552714"/>
                  <a:pt x="658841" y="554777"/>
                  <a:pt x="641062" y="570016"/>
                </a:cubicBezTo>
                <a:cubicBezTo>
                  <a:pt x="633548" y="576456"/>
                  <a:pt x="624708" y="581255"/>
                  <a:pt x="617312" y="587829"/>
                </a:cubicBezTo>
                <a:cubicBezTo>
                  <a:pt x="606852" y="597127"/>
                  <a:pt x="599624" y="610316"/>
                  <a:pt x="587623" y="617517"/>
                </a:cubicBezTo>
                <a:cubicBezTo>
                  <a:pt x="577727" y="623455"/>
                  <a:pt x="568257" y="630169"/>
                  <a:pt x="557935" y="635330"/>
                </a:cubicBezTo>
                <a:cubicBezTo>
                  <a:pt x="552337" y="638129"/>
                  <a:pt x="545720" y="638469"/>
                  <a:pt x="540122" y="641268"/>
                </a:cubicBezTo>
                <a:cubicBezTo>
                  <a:pt x="533739" y="644459"/>
                  <a:pt x="529185" y="651233"/>
                  <a:pt x="522309" y="653143"/>
                </a:cubicBezTo>
                <a:cubicBezTo>
                  <a:pt x="465435" y="668941"/>
                  <a:pt x="433875" y="670886"/>
                  <a:pt x="379805" y="676894"/>
                </a:cubicBezTo>
                <a:cubicBezTo>
                  <a:pt x="350117" y="674915"/>
                  <a:pt x="320221" y="674976"/>
                  <a:pt x="290740" y="670956"/>
                </a:cubicBezTo>
                <a:cubicBezTo>
                  <a:pt x="276463" y="669009"/>
                  <a:pt x="263156" y="662576"/>
                  <a:pt x="249177" y="659081"/>
                </a:cubicBezTo>
                <a:lnTo>
                  <a:pt x="201675" y="647205"/>
                </a:lnTo>
                <a:cubicBezTo>
                  <a:pt x="156374" y="601904"/>
                  <a:pt x="209018" y="649236"/>
                  <a:pt x="166049" y="623455"/>
                </a:cubicBezTo>
                <a:cubicBezTo>
                  <a:pt x="161249" y="620575"/>
                  <a:pt x="158974" y="614459"/>
                  <a:pt x="154174" y="611579"/>
                </a:cubicBezTo>
                <a:cubicBezTo>
                  <a:pt x="148807" y="608359"/>
                  <a:pt x="142399" y="607289"/>
                  <a:pt x="136361" y="605642"/>
                </a:cubicBezTo>
                <a:cubicBezTo>
                  <a:pt x="62698" y="585552"/>
                  <a:pt x="112048" y="601494"/>
                  <a:pt x="71047" y="587829"/>
                </a:cubicBezTo>
                <a:cubicBezTo>
                  <a:pt x="69068" y="581891"/>
                  <a:pt x="68329" y="575383"/>
                  <a:pt x="65109" y="570016"/>
                </a:cubicBezTo>
                <a:cubicBezTo>
                  <a:pt x="62229" y="565216"/>
                  <a:pt x="55439" y="563286"/>
                  <a:pt x="53234" y="558140"/>
                </a:cubicBezTo>
                <a:cubicBezTo>
                  <a:pt x="49259" y="548864"/>
                  <a:pt x="50487" y="538026"/>
                  <a:pt x="47296" y="528452"/>
                </a:cubicBezTo>
                <a:cubicBezTo>
                  <a:pt x="42272" y="513381"/>
                  <a:pt x="32234" y="499921"/>
                  <a:pt x="23545" y="486888"/>
                </a:cubicBezTo>
                <a:cubicBezTo>
                  <a:pt x="21566" y="480950"/>
                  <a:pt x="20828" y="474442"/>
                  <a:pt x="17608" y="469075"/>
                </a:cubicBezTo>
                <a:cubicBezTo>
                  <a:pt x="14728" y="464275"/>
                  <a:pt x="5887" y="462796"/>
                  <a:pt x="5732" y="457200"/>
                </a:cubicBezTo>
                <a:cubicBezTo>
                  <a:pt x="866" y="282027"/>
                  <a:pt x="-8599" y="316123"/>
                  <a:pt x="17608" y="237507"/>
                </a:cubicBezTo>
                <a:cubicBezTo>
                  <a:pt x="19587" y="223652"/>
                  <a:pt x="21244" y="209748"/>
                  <a:pt x="23545" y="195943"/>
                </a:cubicBezTo>
                <a:cubicBezTo>
                  <a:pt x="25204" y="185988"/>
                  <a:pt x="24476" y="175017"/>
                  <a:pt x="29483" y="166255"/>
                </a:cubicBezTo>
                <a:cubicBezTo>
                  <a:pt x="33024" y="160059"/>
                  <a:pt x="41100" y="157920"/>
                  <a:pt x="47296" y="154379"/>
                </a:cubicBezTo>
                <a:cubicBezTo>
                  <a:pt x="54981" y="149987"/>
                  <a:pt x="62829" y="145791"/>
                  <a:pt x="71047" y="142504"/>
                </a:cubicBezTo>
                <a:cubicBezTo>
                  <a:pt x="82669" y="137855"/>
                  <a:pt x="95939" y="137069"/>
                  <a:pt x="106673" y="130629"/>
                </a:cubicBezTo>
                <a:cubicBezTo>
                  <a:pt x="116569" y="124691"/>
                  <a:pt x="127429" y="120124"/>
                  <a:pt x="136361" y="112816"/>
                </a:cubicBezTo>
                <a:cubicBezTo>
                  <a:pt x="161082" y="92590"/>
                  <a:pt x="164792" y="77818"/>
                  <a:pt x="189800" y="65314"/>
                </a:cubicBezTo>
                <a:cubicBezTo>
                  <a:pt x="195398" y="62515"/>
                  <a:pt x="201675" y="61356"/>
                  <a:pt x="207613" y="59377"/>
                </a:cubicBezTo>
                <a:cubicBezTo>
                  <a:pt x="211571" y="55418"/>
                  <a:pt x="214481" y="50005"/>
                  <a:pt x="219488" y="47501"/>
                </a:cubicBezTo>
                <a:cubicBezTo>
                  <a:pt x="242501" y="35994"/>
                  <a:pt x="265778" y="24054"/>
                  <a:pt x="290740" y="17813"/>
                </a:cubicBezTo>
                <a:cubicBezTo>
                  <a:pt x="328469" y="8380"/>
                  <a:pt x="306644" y="14117"/>
                  <a:pt x="356054" y="0"/>
                </a:cubicBezTo>
                <a:cubicBezTo>
                  <a:pt x="375846" y="1979"/>
                  <a:pt x="395714" y="3309"/>
                  <a:pt x="415431" y="5938"/>
                </a:cubicBezTo>
                <a:cubicBezTo>
                  <a:pt x="431592" y="8093"/>
                  <a:pt x="452738" y="13780"/>
                  <a:pt x="468870" y="17813"/>
                </a:cubicBezTo>
                <a:cubicBezTo>
                  <a:pt x="474808" y="21771"/>
                  <a:pt x="481111" y="25230"/>
                  <a:pt x="486683" y="29688"/>
                </a:cubicBezTo>
                <a:cubicBezTo>
                  <a:pt x="491054" y="33185"/>
                  <a:pt x="493900" y="38459"/>
                  <a:pt x="498558" y="41564"/>
                </a:cubicBezTo>
                <a:cubicBezTo>
                  <a:pt x="505923" y="46474"/>
                  <a:pt x="514173" y="49952"/>
                  <a:pt x="522309" y="53439"/>
                </a:cubicBezTo>
                <a:cubicBezTo>
                  <a:pt x="528062" y="55904"/>
                  <a:pt x="534050" y="57859"/>
                  <a:pt x="540122" y="59377"/>
                </a:cubicBezTo>
                <a:cubicBezTo>
                  <a:pt x="553679" y="62766"/>
                  <a:pt x="574047" y="64464"/>
                  <a:pt x="587623" y="71252"/>
                </a:cubicBezTo>
                <a:cubicBezTo>
                  <a:pt x="633665" y="94273"/>
                  <a:pt x="578475" y="74140"/>
                  <a:pt x="623249" y="89065"/>
                </a:cubicBezTo>
                <a:cubicBezTo>
                  <a:pt x="627208" y="95003"/>
                  <a:pt x="630079" y="101832"/>
                  <a:pt x="635125" y="106878"/>
                </a:cubicBezTo>
                <a:cubicBezTo>
                  <a:pt x="665985" y="137737"/>
                  <a:pt x="641311" y="101250"/>
                  <a:pt x="664813" y="130629"/>
                </a:cubicBezTo>
                <a:cubicBezTo>
                  <a:pt x="694763" y="168069"/>
                  <a:pt x="659898" y="131653"/>
                  <a:pt x="688564" y="160317"/>
                </a:cubicBezTo>
                <a:cubicBezTo>
                  <a:pt x="781540" y="153165"/>
                  <a:pt x="730128" y="119743"/>
                  <a:pt x="771691" y="11281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39266" y="-21265"/>
            <a:ext cx="360000" cy="6879266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C79BF3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51655" y="5598388"/>
            <a:ext cx="3671225" cy="9641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anchor="ctr" anchorCtr="0">
            <a:noAutofit/>
          </a:bodyPr>
          <a:lstStyle/>
          <a:p>
            <a:pPr marL="36576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67A"/>
              </a:buClr>
              <a:buSzPct val="80000"/>
              <a:buFontTx/>
              <a:buNone/>
              <a:tabLst/>
              <a:defRPr/>
            </a:pPr>
            <a:r>
              <a:rPr lang="fa-IR" sz="3600" b="1" dirty="0">
                <a:ln>
                  <a:solidFill>
                    <a:srgbClr val="E7E6E6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A6E911">
                        <a:shade val="30000"/>
                        <a:satMod val="115000"/>
                      </a:srgbClr>
                    </a:gs>
                    <a:gs pos="50000">
                      <a:srgbClr val="A6E911">
                        <a:shade val="67500"/>
                        <a:satMod val="115000"/>
                      </a:srgbClr>
                    </a:gs>
                    <a:gs pos="100000">
                      <a:srgbClr val="A6E91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  Traffic"/>
                <a:cs typeface="B Traffic" panose="00000400000000000000" pitchFamily="2" charset="-78"/>
              </a:rPr>
              <a:t>دی ماه</a:t>
            </a:r>
            <a:r>
              <a:rPr kumimoji="0" lang="fa-IR" sz="3600" b="1" i="0" u="none" strike="noStrike" kern="1200" cap="none" spc="0" normalizeH="0" baseline="0" noProof="0" dirty="0">
                <a:ln>
                  <a:solidFill>
                    <a:srgbClr val="E7E6E6">
                      <a:lumMod val="50000"/>
                    </a:srgbClr>
                  </a:solidFill>
                </a:ln>
                <a:gradFill flip="none" rotWithShape="1">
                  <a:gsLst>
                    <a:gs pos="0">
                      <a:srgbClr val="A6E911">
                        <a:shade val="30000"/>
                        <a:satMod val="115000"/>
                      </a:srgbClr>
                    </a:gs>
                    <a:gs pos="50000">
                      <a:srgbClr val="A6E911">
                        <a:shade val="67500"/>
                        <a:satMod val="115000"/>
                      </a:srgbClr>
                    </a:gs>
                    <a:gs pos="100000">
                      <a:srgbClr val="A6E91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2  Traffic"/>
                <a:ea typeface="+mn-ea"/>
                <a:cs typeface="B Traffic" panose="00000400000000000000" pitchFamily="2" charset="-78"/>
              </a:rPr>
              <a:t> 1403</a:t>
            </a:r>
            <a:endParaRPr kumimoji="0" lang="fa-IR" sz="3600" b="1" i="0" u="none" strike="noStrike" kern="1200" cap="none" spc="0" normalizeH="0" baseline="0" noProof="0" dirty="0">
              <a:ln>
                <a:solidFill>
                  <a:srgbClr val="E7E6E6">
                    <a:lumMod val="50000"/>
                  </a:srgbClr>
                </a:solidFill>
              </a:ln>
              <a:gradFill flip="none" rotWithShape="1">
                <a:gsLst>
                  <a:gs pos="0">
                    <a:srgbClr val="A6E911">
                      <a:shade val="30000"/>
                      <a:satMod val="115000"/>
                    </a:srgbClr>
                  </a:gs>
                  <a:gs pos="50000">
                    <a:srgbClr val="A6E911">
                      <a:shade val="67500"/>
                      <a:satMod val="115000"/>
                    </a:srgbClr>
                  </a:gs>
                  <a:gs pos="100000">
                    <a:srgbClr val="A6E91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2  Traffic"/>
              <a:ea typeface="+mn-ea"/>
              <a:cs typeface="B Traffic" panose="00000400000000000000" pitchFamily="2" charset="-7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81B19-A615-48B4-A777-763FD14C2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090" y="2091687"/>
            <a:ext cx="5225580" cy="2090808"/>
          </a:xfrm>
        </p:spPr>
        <p:txBody>
          <a:bodyPr/>
          <a:lstStyle/>
          <a:p>
            <a:pPr algn="ctr" rtl="1">
              <a:lnSpc>
                <a:spcPct val="200000"/>
              </a:lnSpc>
            </a:pPr>
            <a:r>
              <a:rPr lang="fa-IR" sz="2800" dirty="0">
                <a:cs typeface="B Titr" panose="00000700000000000000" pitchFamily="2" charset="-78"/>
              </a:rPr>
              <a:t>گزارش عملکرد </a:t>
            </a:r>
            <a:r>
              <a:rPr lang="fa-IR" sz="2800" dirty="0">
                <a:solidFill>
                  <a:srgbClr val="FFC000"/>
                </a:solidFill>
                <a:cs typeface="B Titr" panose="00000700000000000000" pitchFamily="2" charset="-78"/>
              </a:rPr>
              <a:t>9</a:t>
            </a:r>
            <a:r>
              <a:rPr lang="fa-IR" sz="2800" dirty="0">
                <a:cs typeface="B Titr" panose="00000700000000000000" pitchFamily="2" charset="-78"/>
              </a:rPr>
              <a:t> ماهه سال 1403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 (موضوعات مالی، تولید، بازرگانی، منابع انسانی و </a:t>
            </a:r>
            <a:r>
              <a:rPr lang="en-US" sz="2000" dirty="0">
                <a:cs typeface="B Titr" panose="00000700000000000000" pitchFamily="2" charset="-78"/>
              </a:rPr>
              <a:t>HSE</a:t>
            </a:r>
            <a:r>
              <a:rPr lang="fa-IR" sz="2000" dirty="0">
                <a:cs typeface="B Titr" panose="00000700000000000000" pitchFamily="2" charset="-78"/>
              </a:rPr>
              <a:t>)</a:t>
            </a:r>
            <a:br>
              <a:rPr lang="fa-IR" sz="2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شرکت پالایش نفت جی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0CEE9-0344-40A0-BCA8-4DF13DCDF6B5}"/>
              </a:ext>
            </a:extLst>
          </p:cNvPr>
          <p:cNvSpPr txBox="1"/>
          <p:nvPr/>
        </p:nvSpPr>
        <p:spPr>
          <a:xfrm>
            <a:off x="3398184" y="376232"/>
            <a:ext cx="502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به نام خدا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8D0CD-45FD-4D55-A0F1-D02976C68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504" y="5104673"/>
            <a:ext cx="3732482" cy="157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59D088-50D0-4D51-A674-93862AFD0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5470" r="22825" b="16583"/>
          <a:stretch/>
        </p:blipFill>
        <p:spPr>
          <a:xfrm>
            <a:off x="87086" y="0"/>
            <a:ext cx="1866940" cy="1550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BE6D2-6140-4009-8D81-54C98ECF6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522" y="311247"/>
            <a:ext cx="524301" cy="1597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09F2D-052B-811C-2AFB-4D40C92F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6" y="88891"/>
            <a:ext cx="1988025" cy="19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23" y="89545"/>
            <a:ext cx="10515600" cy="979715"/>
          </a:xfrm>
        </p:spPr>
        <p:txBody>
          <a:bodyPr/>
          <a:lstStyle/>
          <a:p>
            <a:r>
              <a:rPr lang="fa-IR" dirty="0"/>
              <a:t>سهم فروش داخلی و صادراتی از فروش کل </a:t>
            </a:r>
            <a:r>
              <a:rPr lang="fa-IR" dirty="0">
                <a:solidFill>
                  <a:srgbClr val="FF0000"/>
                </a:solidFill>
              </a:rPr>
              <a:t>ماهیانه</a:t>
            </a:r>
            <a:r>
              <a:rPr lang="fa-IR" dirty="0"/>
              <a:t> و </a:t>
            </a:r>
            <a:r>
              <a:rPr lang="fa-IR" dirty="0">
                <a:solidFill>
                  <a:srgbClr val="FF0000"/>
                </a:solidFill>
              </a:rPr>
              <a:t>تجمعی</a:t>
            </a:r>
            <a:r>
              <a:rPr lang="fa-IR" dirty="0"/>
              <a:t> در آذر1403 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 rot="16200000">
            <a:off x="10326875" y="2997794"/>
            <a:ext cx="1132765" cy="20524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تجمعی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 rot="16200000">
            <a:off x="733474" y="2997794"/>
            <a:ext cx="1132765" cy="20524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>
              <a:defRPr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آذر ماه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37C755-7D03-60AD-4310-F036FA1E9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73387"/>
              </p:ext>
            </p:extLst>
          </p:nvPr>
        </p:nvGraphicFramePr>
        <p:xfrm>
          <a:off x="1934791" y="1069260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F6040E0-7B42-DEBD-FC4E-DD654E03E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557465"/>
              </p:ext>
            </p:extLst>
          </p:nvPr>
        </p:nvGraphicFramePr>
        <p:xfrm>
          <a:off x="2100044" y="3966461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DD9988-EFD1-56F1-5189-9F87F287C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236557"/>
              </p:ext>
            </p:extLst>
          </p:nvPr>
        </p:nvGraphicFramePr>
        <p:xfrm>
          <a:off x="6216259" y="1116863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20A8882-0CF7-CF6D-3E82-22A3151B1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70558"/>
              </p:ext>
            </p:extLst>
          </p:nvPr>
        </p:nvGraphicFramePr>
        <p:xfrm>
          <a:off x="6103807" y="4071772"/>
          <a:ext cx="3875697" cy="28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A60942-3F93-4086-90CA-FC417950C736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7A524-3DB1-495B-8509-A00304C963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1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صادراتی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97582558"/>
              </p:ext>
            </p:extLst>
          </p:nvPr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206950"/>
              </p:ext>
            </p:extLst>
          </p:nvPr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48180592"/>
              </p:ext>
            </p:extLst>
          </p:nvPr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06943271"/>
              </p:ext>
            </p:extLst>
          </p:nvPr>
        </p:nvGraphicFramePr>
        <p:xfrm>
          <a:off x="6165801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8BF3D8A-4D8C-4B7E-B97F-C47449494AD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DB26C7-EADA-430A-9259-F053A6EC4B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صادراتی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99431689"/>
              </p:ext>
            </p:extLst>
          </p:nvPr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62629176"/>
              </p:ext>
            </p:extLst>
          </p:nvPr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89842576"/>
              </p:ext>
            </p:extLst>
          </p:nvPr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20341170"/>
              </p:ext>
            </p:extLst>
          </p:nvPr>
        </p:nvGraphicFramePr>
        <p:xfrm>
          <a:off x="6165801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79F2FB4-3744-47F0-80DB-171A5E27DC64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791E0-1B6A-40FD-8A93-1E4AF3BAA0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نرخ فروش </a:t>
            </a:r>
            <a:r>
              <a:rPr lang="fa-IR" dirty="0">
                <a:solidFill>
                  <a:srgbClr val="C00000"/>
                </a:solidFill>
              </a:rPr>
              <a:t>صادراتی</a:t>
            </a:r>
            <a:r>
              <a:rPr lang="fa-IR" dirty="0"/>
              <a:t> محصولات تا پایان آذر 1403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05327436"/>
              </p:ext>
            </p:extLst>
          </p:nvPr>
        </p:nvGraphicFramePr>
        <p:xfrm>
          <a:off x="250059" y="1722017"/>
          <a:ext cx="5806792" cy="420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3740482"/>
              </p:ext>
            </p:extLst>
          </p:nvPr>
        </p:nvGraphicFramePr>
        <p:xfrm>
          <a:off x="6300132" y="1722018"/>
          <a:ext cx="5598412" cy="420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2FDDCD2-CCB2-457D-A5EE-473346677F48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3AFE8-28C0-46F1-A9C0-F8883585E3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/>
              <a:t>میزان وکیوم باتوم تهاتری اختصاص یافته از محل</a:t>
            </a:r>
            <a:r>
              <a:rPr lang="en-US" sz="2000" dirty="0"/>
              <a:t> </a:t>
            </a:r>
            <a:r>
              <a:rPr lang="fa-IR" sz="2000" dirty="0"/>
              <a:t>قانون بودجه سال 1402</a:t>
            </a:r>
            <a:r>
              <a:rPr lang="en-US" sz="2000" dirty="0"/>
              <a:t> -</a:t>
            </a:r>
            <a:r>
              <a:rPr lang="fa-IR" sz="2000" dirty="0"/>
              <a:t>تا پایان آذر ماه 1403</a:t>
            </a: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5C1347-23AC-498A-7C6B-102B8EF9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3726"/>
              </p:ext>
            </p:extLst>
          </p:nvPr>
        </p:nvGraphicFramePr>
        <p:xfrm>
          <a:off x="989951" y="1473110"/>
          <a:ext cx="10212098" cy="472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8004">
                  <a:extLst>
                    <a:ext uri="{9D8B030D-6E8A-4147-A177-3AD203B41FA5}">
                      <a16:colId xmlns:a16="http://schemas.microsoft.com/office/drawing/2014/main" val="4196066141"/>
                    </a:ext>
                  </a:extLst>
                </a:gridCol>
                <a:gridCol w="2527617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3738512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667965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118797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تناژ تخصیص داده شده به جی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مبالغ (میلیون ریال)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نام پالایشگاه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4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 vert="vert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113190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403،295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26،498،464</a:t>
                      </a:r>
                      <a:endParaRPr lang="en-US" sz="1200" b="1" i="0" u="none" strike="noStrike" dirty="0"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پالایشگاه اصفهان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1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  <a:tr h="118645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75،356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Titr" panose="00000700000000000000" pitchFamily="2" charset="-78"/>
                        </a:rPr>
                        <a:t>4،921،386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B Titr" panose="00000700000000000000" pitchFamily="2" charset="-78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پالایشگاه بندرعباس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12230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478،651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dirty="0"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31،419،850</a:t>
                      </a:r>
                      <a:endParaRPr lang="en-US" sz="1600" b="1" i="0" u="none" strike="noStrike" dirty="0"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800" dirty="0">
                          <a:cs typeface="B Titr" panose="00000700000000000000" pitchFamily="2" charset="-78"/>
                        </a:rPr>
                        <a:t>مجموع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9956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7A39F1F-DC9E-4A0D-97A1-731658E8A963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A87BC-A1DE-4CE4-9215-F35825B83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داخلی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14318844"/>
              </p:ext>
            </p:extLst>
          </p:nvPr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44291400"/>
              </p:ext>
            </p:extLst>
          </p:nvPr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83309319"/>
              </p:ext>
            </p:extLst>
          </p:nvPr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1651188"/>
              </p:ext>
            </p:extLst>
          </p:nvPr>
        </p:nvGraphicFramePr>
        <p:xfrm>
          <a:off x="6165801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52C1986-4207-46EA-8526-2B2FD5A74332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77592-ABF7-452C-8857-8A2B425F23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داخلی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63080192"/>
              </p:ext>
            </p:extLst>
          </p:nvPr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9323122"/>
              </p:ext>
            </p:extLst>
          </p:nvPr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65979488"/>
              </p:ext>
            </p:extLst>
          </p:nvPr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00289302"/>
              </p:ext>
            </p:extLst>
          </p:nvPr>
        </p:nvGraphicFramePr>
        <p:xfrm>
          <a:off x="6196413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A6C5A83-19F5-4745-9DEC-19F200D276B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A16C2-92FC-4E85-B12F-2233411142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1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نرخ فروش </a:t>
            </a:r>
            <a:r>
              <a:rPr lang="fa-IR" dirty="0">
                <a:solidFill>
                  <a:srgbClr val="C00000"/>
                </a:solidFill>
              </a:rPr>
              <a:t>داخلی</a:t>
            </a:r>
            <a:r>
              <a:rPr lang="fa-IR" dirty="0"/>
              <a:t> محصولات تا پایان آذر 1403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86192883"/>
              </p:ext>
            </p:extLst>
          </p:nvPr>
        </p:nvGraphicFramePr>
        <p:xfrm>
          <a:off x="451394" y="1319345"/>
          <a:ext cx="11335137" cy="525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93C5499-99DE-4370-A715-929D5DCFB49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46A40-8640-4B4C-9352-1EB908F2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1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مقایسه میانگین نرخ‏های </a:t>
            </a:r>
            <a:r>
              <a:rPr lang="fa-IR" u="sng" dirty="0"/>
              <a:t>خرید خوراک</a:t>
            </a:r>
            <a:r>
              <a:rPr lang="fa-IR" dirty="0"/>
              <a:t>، </a:t>
            </a:r>
            <a:r>
              <a:rPr lang="fa-IR" u="sng" dirty="0"/>
              <a:t>فروش محصولات</a:t>
            </a:r>
            <a:endParaRPr lang="en-US" u="sng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87722329"/>
              </p:ext>
            </p:extLst>
          </p:nvPr>
        </p:nvGraphicFramePr>
        <p:xfrm>
          <a:off x="39189" y="1319346"/>
          <a:ext cx="5909919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78907531"/>
              </p:ext>
            </p:extLst>
          </p:nvPr>
        </p:nvGraphicFramePr>
        <p:xfrm>
          <a:off x="6242895" y="1319346"/>
          <a:ext cx="5556170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14574586"/>
              </p:ext>
            </p:extLst>
          </p:nvPr>
        </p:nvGraphicFramePr>
        <p:xfrm>
          <a:off x="39189" y="4033695"/>
          <a:ext cx="5909919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37480080"/>
              </p:ext>
            </p:extLst>
          </p:nvPr>
        </p:nvGraphicFramePr>
        <p:xfrm>
          <a:off x="6242894" y="4033695"/>
          <a:ext cx="5556169" cy="25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6B56C6C-5711-4B49-BE5B-C748E3B1EAB4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2A2ECF-45D1-43A7-9B6A-7F946038B5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وضعیت نیروی انسانی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76361641"/>
              </p:ext>
            </p:extLst>
          </p:nvPr>
        </p:nvGraphicFramePr>
        <p:xfrm>
          <a:off x="118174" y="1293281"/>
          <a:ext cx="11938498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0075957"/>
              </p:ext>
            </p:extLst>
          </p:nvPr>
        </p:nvGraphicFramePr>
        <p:xfrm>
          <a:off x="118174" y="4049488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37E890-F481-5C4B-5AA9-E995E56A4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933292"/>
              </p:ext>
            </p:extLst>
          </p:nvPr>
        </p:nvGraphicFramePr>
        <p:xfrm>
          <a:off x="6078846" y="4049487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647A22-1101-CB7C-8B8E-613A6B1BC4A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B4DCF-13AD-746C-40CB-8DD786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تولید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55469124"/>
              </p:ext>
            </p:extLst>
          </p:nvPr>
        </p:nvGraphicFramePr>
        <p:xfrm>
          <a:off x="134354" y="1096967"/>
          <a:ext cx="8262268" cy="276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201480-9C44-4711-8B83-A13ADB05F2AF}"/>
              </a:ext>
            </a:extLst>
          </p:cNvPr>
          <p:cNvSpPr/>
          <p:nvPr/>
        </p:nvSpPr>
        <p:spPr>
          <a:xfrm>
            <a:off x="11321143" y="236714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737BD-BD3F-4013-9B03-0972BB2B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30314"/>
            <a:ext cx="975062" cy="96665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F43DBCC-47BA-413F-833C-DED6C0667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06196"/>
              </p:ext>
            </p:extLst>
          </p:nvPr>
        </p:nvGraphicFramePr>
        <p:xfrm>
          <a:off x="8443183" y="4304956"/>
          <a:ext cx="3673402" cy="900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18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907168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302916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6329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(سایت اصفهان)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4588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100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22623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42AABE-DCE8-4ABF-B87E-3A43542B2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37376"/>
              </p:ext>
            </p:extLst>
          </p:nvPr>
        </p:nvGraphicFramePr>
        <p:xfrm>
          <a:off x="8443183" y="5398158"/>
          <a:ext cx="3676374" cy="107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649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807599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402126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111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(سایت بندرعباس)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80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به دلیل شرایط دشوار  تسویه وکیوم باتوم  بندرعباس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3930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20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2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0676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989817-9429-2B12-766B-AFD0B33F31A6}"/>
              </a:ext>
            </a:extLst>
          </p:cNvPr>
          <p:cNvSpPr txBox="1"/>
          <p:nvPr/>
        </p:nvSpPr>
        <p:spPr>
          <a:xfrm>
            <a:off x="8443183" y="1144112"/>
            <a:ext cx="363960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200" b="1" dirty="0">
                <a:cs typeface="B Nazanin" panose="00000400000000000000" pitchFamily="2" charset="-78"/>
              </a:rPr>
              <a:t>* نکته: مجموعا از مقدار 132،835 تن محصول نهایی در پلنت بندرعباس، مقدار 74،520 تن به روش هوادهی تولید و مقدار 58،315 تن برمبنای اختلاط بوده است.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DCBEF2-31C7-6A95-6C16-412176D14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447913"/>
              </p:ext>
            </p:extLst>
          </p:nvPr>
        </p:nvGraphicFramePr>
        <p:xfrm>
          <a:off x="87792" y="4099408"/>
          <a:ext cx="8262268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3B544D-03F2-5673-98A7-E7A297EF8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65903"/>
              </p:ext>
            </p:extLst>
          </p:nvPr>
        </p:nvGraphicFramePr>
        <p:xfrm>
          <a:off x="8443183" y="2259868"/>
          <a:ext cx="3729739" cy="1449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130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3018106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306503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48332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7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بودجه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در مجموع تولید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.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(سایت بندرعباس)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48332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</a:t>
                      </a:r>
                      <a:endParaRPr lang="en-US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به دلیل شرایط دشوار  تسویه وکیوم باتوم  بندرعباس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48332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500">
                          <a:cs typeface="B Titr" panose="00000700000000000000" pitchFamily="2" charset="-78"/>
                        </a:rPr>
                        <a:t>90</a:t>
                      </a:r>
                      <a:endParaRPr lang="en-US" sz="5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عدم امکان صادرات مستقیم بدلیل نداشتن شرکت و دفترخارج از کشور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*2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70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21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وضعیت نیروی انسانی شرکت‌های تابعه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8587646"/>
              </p:ext>
            </p:extLst>
          </p:nvPr>
        </p:nvGraphicFramePr>
        <p:xfrm>
          <a:off x="118174" y="1293281"/>
          <a:ext cx="11938498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80374621"/>
              </p:ext>
            </p:extLst>
          </p:nvPr>
        </p:nvGraphicFramePr>
        <p:xfrm>
          <a:off x="118174" y="4049488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65CD60-C2FA-5359-0168-853EE8D6B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128759"/>
              </p:ext>
            </p:extLst>
          </p:nvPr>
        </p:nvGraphicFramePr>
        <p:xfrm>
          <a:off x="6078846" y="4043811"/>
          <a:ext cx="5977826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0C0257-B6A4-3C36-8CEE-F9FD357613CF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5C27F-44E0-D488-2286-A55F72ED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حوادث تا آذر 1403</a:t>
            </a:r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67C0961-5CC5-4AD1-81E1-37A6FD611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38278"/>
              </p:ext>
            </p:extLst>
          </p:nvPr>
        </p:nvGraphicFramePr>
        <p:xfrm>
          <a:off x="145773" y="5623859"/>
          <a:ext cx="11913702" cy="1205948"/>
        </p:xfrm>
        <a:graphic>
          <a:graphicData uri="http://schemas.openxmlformats.org/drawingml/2006/table">
            <a:tbl>
              <a:tblPr rtl="1" firstRow="1" bandRow="1"/>
              <a:tblGrid>
                <a:gridCol w="5956851">
                  <a:extLst>
                    <a:ext uri="{9D8B030D-6E8A-4147-A177-3AD203B41FA5}">
                      <a16:colId xmlns:a16="http://schemas.microsoft.com/office/drawing/2014/main" val="715917012"/>
                    </a:ext>
                  </a:extLst>
                </a:gridCol>
                <a:gridCol w="5956851">
                  <a:extLst>
                    <a:ext uri="{9D8B030D-6E8A-4147-A177-3AD203B41FA5}">
                      <a16:colId xmlns:a16="http://schemas.microsoft.com/office/drawing/2014/main" val="3696725709"/>
                    </a:ext>
                  </a:extLst>
                </a:gridCol>
              </a:tblGrid>
              <a:tr h="1205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fa-IR" sz="3600" b="1" cap="none" spc="0" dirty="0">
                          <a:ln w="0"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B Mitra" panose="00000400000000000000" pitchFamily="2" charset="-78"/>
                        </a:rPr>
                        <a:t>رکورد کار بدون حادثه</a:t>
                      </a:r>
                      <a:endParaRPr lang="en-US" sz="3600" b="1" cap="none" spc="0" dirty="0">
                        <a:ln w="0"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B Mitra" panose="00000400000000000000" pitchFamily="2" charset="-78"/>
                        </a:rPr>
                        <a:t>334،080 نفرساعت ( از مهر ماه 1403  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316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CB1E835-4C7C-4702-BA22-B8BF3E81A40C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71156-B41D-4BD1-A79F-6FECA727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1F96091C-C3C0-31A1-D8D2-B91E158EA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753710"/>
              </p:ext>
            </p:extLst>
          </p:nvPr>
        </p:nvGraphicFramePr>
        <p:xfrm>
          <a:off x="93659" y="1100729"/>
          <a:ext cx="11998095" cy="449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3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گزارش حوادث تا آذر 1403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B235C-9C2A-435E-975E-BC190F1F50E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F5D08-A6EA-42E5-8B38-3EA1B3CD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AA895C5-63ED-6AAF-7C02-A9DCA86D9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33320"/>
              </p:ext>
            </p:extLst>
          </p:nvPr>
        </p:nvGraphicFramePr>
        <p:xfrm>
          <a:off x="451309" y="1145380"/>
          <a:ext cx="5644690" cy="2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E31C488F-8748-EFB0-465E-01CA9AA81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253267"/>
              </p:ext>
            </p:extLst>
          </p:nvPr>
        </p:nvGraphicFramePr>
        <p:xfrm>
          <a:off x="6298852" y="1145380"/>
          <a:ext cx="5480568" cy="2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4171A22C-8D1E-9046-FB81-345A55F4B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109007"/>
              </p:ext>
            </p:extLst>
          </p:nvPr>
        </p:nvGraphicFramePr>
        <p:xfrm>
          <a:off x="451309" y="4009322"/>
          <a:ext cx="5644690" cy="275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8A4B3EFD-8D82-4602-D8AC-341F5D487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684225"/>
              </p:ext>
            </p:extLst>
          </p:nvPr>
        </p:nvGraphicFramePr>
        <p:xfrm>
          <a:off x="6298852" y="4009322"/>
          <a:ext cx="5480568" cy="2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322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371317" y="1335974"/>
            <a:ext cx="1718152" cy="676894"/>
          </a:xfrm>
          <a:custGeom>
            <a:avLst/>
            <a:gdLst>
              <a:gd name="connsiteX0" fmla="*/ 771691 w 1718152"/>
              <a:gd name="connsiteY0" fmla="*/ 112816 h 676894"/>
              <a:gd name="connsiteX1" fmla="*/ 937945 w 1718152"/>
              <a:gd name="connsiteY1" fmla="*/ 118753 h 676894"/>
              <a:gd name="connsiteX2" fmla="*/ 955758 w 1718152"/>
              <a:gd name="connsiteY2" fmla="*/ 130629 h 676894"/>
              <a:gd name="connsiteX3" fmla="*/ 973571 w 1718152"/>
              <a:gd name="connsiteY3" fmla="*/ 136566 h 676894"/>
              <a:gd name="connsiteX4" fmla="*/ 985447 w 1718152"/>
              <a:gd name="connsiteY4" fmla="*/ 148442 h 676894"/>
              <a:gd name="connsiteX5" fmla="*/ 1003260 w 1718152"/>
              <a:gd name="connsiteY5" fmla="*/ 154379 h 676894"/>
              <a:gd name="connsiteX6" fmla="*/ 1127951 w 1718152"/>
              <a:gd name="connsiteY6" fmla="*/ 160317 h 676894"/>
              <a:gd name="connsiteX7" fmla="*/ 1222953 w 1718152"/>
              <a:gd name="connsiteY7" fmla="*/ 172192 h 676894"/>
              <a:gd name="connsiteX8" fmla="*/ 1276392 w 1718152"/>
              <a:gd name="connsiteY8" fmla="*/ 184068 h 676894"/>
              <a:gd name="connsiteX9" fmla="*/ 1597026 w 1718152"/>
              <a:gd name="connsiteY9" fmla="*/ 201881 h 676894"/>
              <a:gd name="connsiteX10" fmla="*/ 1620777 w 1718152"/>
              <a:gd name="connsiteY10" fmla="*/ 207818 h 676894"/>
              <a:gd name="connsiteX11" fmla="*/ 1644527 w 1718152"/>
              <a:gd name="connsiteY11" fmla="*/ 219694 h 676894"/>
              <a:gd name="connsiteX12" fmla="*/ 1680153 w 1718152"/>
              <a:gd name="connsiteY12" fmla="*/ 225631 h 676894"/>
              <a:gd name="connsiteX13" fmla="*/ 1709841 w 1718152"/>
              <a:gd name="connsiteY13" fmla="*/ 231569 h 676894"/>
              <a:gd name="connsiteX14" fmla="*/ 1709841 w 1718152"/>
              <a:gd name="connsiteY14" fmla="*/ 421574 h 676894"/>
              <a:gd name="connsiteX15" fmla="*/ 1686091 w 1718152"/>
              <a:gd name="connsiteY15" fmla="*/ 433449 h 676894"/>
              <a:gd name="connsiteX16" fmla="*/ 1674215 w 1718152"/>
              <a:gd name="connsiteY16" fmla="*/ 445325 h 676894"/>
              <a:gd name="connsiteX17" fmla="*/ 1614839 w 1718152"/>
              <a:gd name="connsiteY17" fmla="*/ 457200 h 676894"/>
              <a:gd name="connsiteX18" fmla="*/ 1579213 w 1718152"/>
              <a:gd name="connsiteY18" fmla="*/ 486888 h 676894"/>
              <a:gd name="connsiteX19" fmla="*/ 1549525 w 1718152"/>
              <a:gd name="connsiteY19" fmla="*/ 492826 h 676894"/>
              <a:gd name="connsiteX20" fmla="*/ 1383270 w 1718152"/>
              <a:gd name="connsiteY20" fmla="*/ 498764 h 676894"/>
              <a:gd name="connsiteX21" fmla="*/ 1335769 w 1718152"/>
              <a:gd name="connsiteY21" fmla="*/ 510639 h 676894"/>
              <a:gd name="connsiteX22" fmla="*/ 1282330 w 1718152"/>
              <a:gd name="connsiteY22" fmla="*/ 516577 h 676894"/>
              <a:gd name="connsiteX23" fmla="*/ 1228891 w 1718152"/>
              <a:gd name="connsiteY23" fmla="*/ 528452 h 676894"/>
              <a:gd name="connsiteX24" fmla="*/ 1163577 w 1718152"/>
              <a:gd name="connsiteY24" fmla="*/ 540327 h 676894"/>
              <a:gd name="connsiteX25" fmla="*/ 1116075 w 1718152"/>
              <a:gd name="connsiteY25" fmla="*/ 564078 h 676894"/>
              <a:gd name="connsiteX26" fmla="*/ 1080449 w 1718152"/>
              <a:gd name="connsiteY26" fmla="*/ 575953 h 676894"/>
              <a:gd name="connsiteX27" fmla="*/ 973571 w 1718152"/>
              <a:gd name="connsiteY27" fmla="*/ 570016 h 676894"/>
              <a:gd name="connsiteX28" fmla="*/ 955758 w 1718152"/>
              <a:gd name="connsiteY28" fmla="*/ 564078 h 676894"/>
              <a:gd name="connsiteX29" fmla="*/ 914195 w 1718152"/>
              <a:gd name="connsiteY29" fmla="*/ 552203 h 676894"/>
              <a:gd name="connsiteX30" fmla="*/ 902319 w 1718152"/>
              <a:gd name="connsiteY30" fmla="*/ 540327 h 676894"/>
              <a:gd name="connsiteX31" fmla="*/ 878569 w 1718152"/>
              <a:gd name="connsiteY31" fmla="*/ 534390 h 676894"/>
              <a:gd name="connsiteX32" fmla="*/ 860756 w 1718152"/>
              <a:gd name="connsiteY32" fmla="*/ 528452 h 676894"/>
              <a:gd name="connsiteX33" fmla="*/ 813254 w 1718152"/>
              <a:gd name="connsiteY33" fmla="*/ 510639 h 676894"/>
              <a:gd name="connsiteX34" fmla="*/ 718252 w 1718152"/>
              <a:gd name="connsiteY34" fmla="*/ 516577 h 676894"/>
              <a:gd name="connsiteX35" fmla="*/ 700439 w 1718152"/>
              <a:gd name="connsiteY35" fmla="*/ 522514 h 676894"/>
              <a:gd name="connsiteX36" fmla="*/ 670751 w 1718152"/>
              <a:gd name="connsiteY36" fmla="*/ 534390 h 676894"/>
              <a:gd name="connsiteX37" fmla="*/ 641062 w 1718152"/>
              <a:gd name="connsiteY37" fmla="*/ 570016 h 676894"/>
              <a:gd name="connsiteX38" fmla="*/ 617312 w 1718152"/>
              <a:gd name="connsiteY38" fmla="*/ 587829 h 676894"/>
              <a:gd name="connsiteX39" fmla="*/ 587623 w 1718152"/>
              <a:gd name="connsiteY39" fmla="*/ 617517 h 676894"/>
              <a:gd name="connsiteX40" fmla="*/ 557935 w 1718152"/>
              <a:gd name="connsiteY40" fmla="*/ 635330 h 676894"/>
              <a:gd name="connsiteX41" fmla="*/ 540122 w 1718152"/>
              <a:gd name="connsiteY41" fmla="*/ 641268 h 676894"/>
              <a:gd name="connsiteX42" fmla="*/ 522309 w 1718152"/>
              <a:gd name="connsiteY42" fmla="*/ 653143 h 676894"/>
              <a:gd name="connsiteX43" fmla="*/ 379805 w 1718152"/>
              <a:gd name="connsiteY43" fmla="*/ 676894 h 676894"/>
              <a:gd name="connsiteX44" fmla="*/ 290740 w 1718152"/>
              <a:gd name="connsiteY44" fmla="*/ 670956 h 676894"/>
              <a:gd name="connsiteX45" fmla="*/ 249177 w 1718152"/>
              <a:gd name="connsiteY45" fmla="*/ 659081 h 676894"/>
              <a:gd name="connsiteX46" fmla="*/ 201675 w 1718152"/>
              <a:gd name="connsiteY46" fmla="*/ 647205 h 676894"/>
              <a:gd name="connsiteX47" fmla="*/ 166049 w 1718152"/>
              <a:gd name="connsiteY47" fmla="*/ 623455 h 676894"/>
              <a:gd name="connsiteX48" fmla="*/ 154174 w 1718152"/>
              <a:gd name="connsiteY48" fmla="*/ 611579 h 676894"/>
              <a:gd name="connsiteX49" fmla="*/ 136361 w 1718152"/>
              <a:gd name="connsiteY49" fmla="*/ 605642 h 676894"/>
              <a:gd name="connsiteX50" fmla="*/ 71047 w 1718152"/>
              <a:gd name="connsiteY50" fmla="*/ 587829 h 676894"/>
              <a:gd name="connsiteX51" fmla="*/ 65109 w 1718152"/>
              <a:gd name="connsiteY51" fmla="*/ 570016 h 676894"/>
              <a:gd name="connsiteX52" fmla="*/ 53234 w 1718152"/>
              <a:gd name="connsiteY52" fmla="*/ 558140 h 676894"/>
              <a:gd name="connsiteX53" fmla="*/ 47296 w 1718152"/>
              <a:gd name="connsiteY53" fmla="*/ 528452 h 676894"/>
              <a:gd name="connsiteX54" fmla="*/ 23545 w 1718152"/>
              <a:gd name="connsiteY54" fmla="*/ 486888 h 676894"/>
              <a:gd name="connsiteX55" fmla="*/ 17608 w 1718152"/>
              <a:gd name="connsiteY55" fmla="*/ 469075 h 676894"/>
              <a:gd name="connsiteX56" fmla="*/ 5732 w 1718152"/>
              <a:gd name="connsiteY56" fmla="*/ 457200 h 676894"/>
              <a:gd name="connsiteX57" fmla="*/ 17608 w 1718152"/>
              <a:gd name="connsiteY57" fmla="*/ 237507 h 676894"/>
              <a:gd name="connsiteX58" fmla="*/ 23545 w 1718152"/>
              <a:gd name="connsiteY58" fmla="*/ 195943 h 676894"/>
              <a:gd name="connsiteX59" fmla="*/ 29483 w 1718152"/>
              <a:gd name="connsiteY59" fmla="*/ 166255 h 676894"/>
              <a:gd name="connsiteX60" fmla="*/ 47296 w 1718152"/>
              <a:gd name="connsiteY60" fmla="*/ 154379 h 676894"/>
              <a:gd name="connsiteX61" fmla="*/ 71047 w 1718152"/>
              <a:gd name="connsiteY61" fmla="*/ 142504 h 676894"/>
              <a:gd name="connsiteX62" fmla="*/ 106673 w 1718152"/>
              <a:gd name="connsiteY62" fmla="*/ 130629 h 676894"/>
              <a:gd name="connsiteX63" fmla="*/ 136361 w 1718152"/>
              <a:gd name="connsiteY63" fmla="*/ 112816 h 676894"/>
              <a:gd name="connsiteX64" fmla="*/ 189800 w 1718152"/>
              <a:gd name="connsiteY64" fmla="*/ 65314 h 676894"/>
              <a:gd name="connsiteX65" fmla="*/ 207613 w 1718152"/>
              <a:gd name="connsiteY65" fmla="*/ 59377 h 676894"/>
              <a:gd name="connsiteX66" fmla="*/ 219488 w 1718152"/>
              <a:gd name="connsiteY66" fmla="*/ 47501 h 676894"/>
              <a:gd name="connsiteX67" fmla="*/ 290740 w 1718152"/>
              <a:gd name="connsiteY67" fmla="*/ 17813 h 676894"/>
              <a:gd name="connsiteX68" fmla="*/ 356054 w 1718152"/>
              <a:gd name="connsiteY68" fmla="*/ 0 h 676894"/>
              <a:gd name="connsiteX69" fmla="*/ 415431 w 1718152"/>
              <a:gd name="connsiteY69" fmla="*/ 5938 h 676894"/>
              <a:gd name="connsiteX70" fmla="*/ 468870 w 1718152"/>
              <a:gd name="connsiteY70" fmla="*/ 17813 h 676894"/>
              <a:gd name="connsiteX71" fmla="*/ 486683 w 1718152"/>
              <a:gd name="connsiteY71" fmla="*/ 29688 h 676894"/>
              <a:gd name="connsiteX72" fmla="*/ 498558 w 1718152"/>
              <a:gd name="connsiteY72" fmla="*/ 41564 h 676894"/>
              <a:gd name="connsiteX73" fmla="*/ 522309 w 1718152"/>
              <a:gd name="connsiteY73" fmla="*/ 53439 h 676894"/>
              <a:gd name="connsiteX74" fmla="*/ 540122 w 1718152"/>
              <a:gd name="connsiteY74" fmla="*/ 59377 h 676894"/>
              <a:gd name="connsiteX75" fmla="*/ 587623 w 1718152"/>
              <a:gd name="connsiteY75" fmla="*/ 71252 h 676894"/>
              <a:gd name="connsiteX76" fmla="*/ 623249 w 1718152"/>
              <a:gd name="connsiteY76" fmla="*/ 89065 h 676894"/>
              <a:gd name="connsiteX77" fmla="*/ 635125 w 1718152"/>
              <a:gd name="connsiteY77" fmla="*/ 106878 h 676894"/>
              <a:gd name="connsiteX78" fmla="*/ 664813 w 1718152"/>
              <a:gd name="connsiteY78" fmla="*/ 130629 h 676894"/>
              <a:gd name="connsiteX79" fmla="*/ 688564 w 1718152"/>
              <a:gd name="connsiteY79" fmla="*/ 160317 h 676894"/>
              <a:gd name="connsiteX80" fmla="*/ 771691 w 1718152"/>
              <a:gd name="connsiteY80" fmla="*/ 112816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18152" h="676894">
                <a:moveTo>
                  <a:pt x="771691" y="112816"/>
                </a:moveTo>
                <a:cubicBezTo>
                  <a:pt x="813254" y="105889"/>
                  <a:pt x="882750" y="113411"/>
                  <a:pt x="937945" y="118753"/>
                </a:cubicBezTo>
                <a:cubicBezTo>
                  <a:pt x="945048" y="119440"/>
                  <a:pt x="949375" y="127438"/>
                  <a:pt x="955758" y="130629"/>
                </a:cubicBezTo>
                <a:cubicBezTo>
                  <a:pt x="961356" y="133428"/>
                  <a:pt x="967633" y="134587"/>
                  <a:pt x="973571" y="136566"/>
                </a:cubicBezTo>
                <a:cubicBezTo>
                  <a:pt x="977530" y="140525"/>
                  <a:pt x="980646" y="145562"/>
                  <a:pt x="985447" y="148442"/>
                </a:cubicBezTo>
                <a:cubicBezTo>
                  <a:pt x="990814" y="151662"/>
                  <a:pt x="997023" y="153859"/>
                  <a:pt x="1003260" y="154379"/>
                </a:cubicBezTo>
                <a:cubicBezTo>
                  <a:pt x="1044727" y="157834"/>
                  <a:pt x="1086387" y="158338"/>
                  <a:pt x="1127951" y="160317"/>
                </a:cubicBezTo>
                <a:cubicBezTo>
                  <a:pt x="1159618" y="164275"/>
                  <a:pt x="1192677" y="162099"/>
                  <a:pt x="1222953" y="172192"/>
                </a:cubicBezTo>
                <a:cubicBezTo>
                  <a:pt x="1245233" y="179619"/>
                  <a:pt x="1247969" y="181560"/>
                  <a:pt x="1276392" y="184068"/>
                </a:cubicBezTo>
                <a:cubicBezTo>
                  <a:pt x="1420519" y="196785"/>
                  <a:pt x="1455251" y="196428"/>
                  <a:pt x="1597026" y="201881"/>
                </a:cubicBezTo>
                <a:cubicBezTo>
                  <a:pt x="1604943" y="203860"/>
                  <a:pt x="1613136" y="204953"/>
                  <a:pt x="1620777" y="207818"/>
                </a:cubicBezTo>
                <a:cubicBezTo>
                  <a:pt x="1629065" y="210926"/>
                  <a:pt x="1636049" y="217151"/>
                  <a:pt x="1644527" y="219694"/>
                </a:cubicBezTo>
                <a:cubicBezTo>
                  <a:pt x="1656058" y="223153"/>
                  <a:pt x="1668308" y="223477"/>
                  <a:pt x="1680153" y="225631"/>
                </a:cubicBezTo>
                <a:cubicBezTo>
                  <a:pt x="1690082" y="227436"/>
                  <a:pt x="1699945" y="229590"/>
                  <a:pt x="1709841" y="231569"/>
                </a:cubicBezTo>
                <a:cubicBezTo>
                  <a:pt x="1716488" y="298039"/>
                  <a:pt x="1724633" y="350573"/>
                  <a:pt x="1709841" y="421574"/>
                </a:cubicBezTo>
                <a:cubicBezTo>
                  <a:pt x="1708036" y="430239"/>
                  <a:pt x="1693456" y="428539"/>
                  <a:pt x="1686091" y="433449"/>
                </a:cubicBezTo>
                <a:cubicBezTo>
                  <a:pt x="1681433" y="436554"/>
                  <a:pt x="1679016" y="442445"/>
                  <a:pt x="1674215" y="445325"/>
                </a:cubicBezTo>
                <a:cubicBezTo>
                  <a:pt x="1661263" y="453096"/>
                  <a:pt x="1622039" y="456171"/>
                  <a:pt x="1614839" y="457200"/>
                </a:cubicBezTo>
                <a:cubicBezTo>
                  <a:pt x="1605597" y="466442"/>
                  <a:pt x="1592440" y="481928"/>
                  <a:pt x="1579213" y="486888"/>
                </a:cubicBezTo>
                <a:cubicBezTo>
                  <a:pt x="1569764" y="490432"/>
                  <a:pt x="1559599" y="492215"/>
                  <a:pt x="1549525" y="492826"/>
                </a:cubicBezTo>
                <a:cubicBezTo>
                  <a:pt x="1494173" y="496181"/>
                  <a:pt x="1438688" y="496785"/>
                  <a:pt x="1383270" y="498764"/>
                </a:cubicBezTo>
                <a:cubicBezTo>
                  <a:pt x="1367436" y="502722"/>
                  <a:pt x="1351842" y="507803"/>
                  <a:pt x="1335769" y="510639"/>
                </a:cubicBezTo>
                <a:cubicBezTo>
                  <a:pt x="1318119" y="513754"/>
                  <a:pt x="1300009" y="513631"/>
                  <a:pt x="1282330" y="516577"/>
                </a:cubicBezTo>
                <a:cubicBezTo>
                  <a:pt x="1264331" y="519577"/>
                  <a:pt x="1246826" y="525089"/>
                  <a:pt x="1228891" y="528452"/>
                </a:cubicBezTo>
                <a:cubicBezTo>
                  <a:pt x="1143784" y="544409"/>
                  <a:pt x="1221583" y="525827"/>
                  <a:pt x="1163577" y="540327"/>
                </a:cubicBezTo>
                <a:cubicBezTo>
                  <a:pt x="1142850" y="561054"/>
                  <a:pt x="1157012" y="550433"/>
                  <a:pt x="1116075" y="564078"/>
                </a:cubicBezTo>
                <a:lnTo>
                  <a:pt x="1080449" y="575953"/>
                </a:lnTo>
                <a:cubicBezTo>
                  <a:pt x="1044823" y="573974"/>
                  <a:pt x="1009091" y="573399"/>
                  <a:pt x="973571" y="570016"/>
                </a:cubicBezTo>
                <a:cubicBezTo>
                  <a:pt x="967340" y="569423"/>
                  <a:pt x="961776" y="565798"/>
                  <a:pt x="955758" y="564078"/>
                </a:cubicBezTo>
                <a:cubicBezTo>
                  <a:pt x="903543" y="549158"/>
                  <a:pt x="956925" y="566445"/>
                  <a:pt x="914195" y="552203"/>
                </a:cubicBezTo>
                <a:cubicBezTo>
                  <a:pt x="910236" y="548244"/>
                  <a:pt x="907326" y="542831"/>
                  <a:pt x="902319" y="540327"/>
                </a:cubicBezTo>
                <a:cubicBezTo>
                  <a:pt x="895020" y="536678"/>
                  <a:pt x="886415" y="536632"/>
                  <a:pt x="878569" y="534390"/>
                </a:cubicBezTo>
                <a:cubicBezTo>
                  <a:pt x="872551" y="532671"/>
                  <a:pt x="866509" y="530917"/>
                  <a:pt x="860756" y="528452"/>
                </a:cubicBezTo>
                <a:cubicBezTo>
                  <a:pt x="817288" y="509823"/>
                  <a:pt x="857041" y="521586"/>
                  <a:pt x="813254" y="510639"/>
                </a:cubicBezTo>
                <a:cubicBezTo>
                  <a:pt x="781587" y="512618"/>
                  <a:pt x="749807" y="513256"/>
                  <a:pt x="718252" y="516577"/>
                </a:cubicBezTo>
                <a:cubicBezTo>
                  <a:pt x="712028" y="517232"/>
                  <a:pt x="706299" y="520316"/>
                  <a:pt x="700439" y="522514"/>
                </a:cubicBezTo>
                <a:cubicBezTo>
                  <a:pt x="690459" y="526256"/>
                  <a:pt x="680647" y="530431"/>
                  <a:pt x="670751" y="534390"/>
                </a:cubicBezTo>
                <a:cubicBezTo>
                  <a:pt x="658534" y="552714"/>
                  <a:pt x="658841" y="554777"/>
                  <a:pt x="641062" y="570016"/>
                </a:cubicBezTo>
                <a:cubicBezTo>
                  <a:pt x="633548" y="576456"/>
                  <a:pt x="624708" y="581255"/>
                  <a:pt x="617312" y="587829"/>
                </a:cubicBezTo>
                <a:cubicBezTo>
                  <a:pt x="606852" y="597127"/>
                  <a:pt x="599624" y="610316"/>
                  <a:pt x="587623" y="617517"/>
                </a:cubicBezTo>
                <a:cubicBezTo>
                  <a:pt x="577727" y="623455"/>
                  <a:pt x="568257" y="630169"/>
                  <a:pt x="557935" y="635330"/>
                </a:cubicBezTo>
                <a:cubicBezTo>
                  <a:pt x="552337" y="638129"/>
                  <a:pt x="545720" y="638469"/>
                  <a:pt x="540122" y="641268"/>
                </a:cubicBezTo>
                <a:cubicBezTo>
                  <a:pt x="533739" y="644459"/>
                  <a:pt x="529185" y="651233"/>
                  <a:pt x="522309" y="653143"/>
                </a:cubicBezTo>
                <a:cubicBezTo>
                  <a:pt x="465435" y="668941"/>
                  <a:pt x="433875" y="670886"/>
                  <a:pt x="379805" y="676894"/>
                </a:cubicBezTo>
                <a:cubicBezTo>
                  <a:pt x="350117" y="674915"/>
                  <a:pt x="320221" y="674976"/>
                  <a:pt x="290740" y="670956"/>
                </a:cubicBezTo>
                <a:cubicBezTo>
                  <a:pt x="276463" y="669009"/>
                  <a:pt x="263156" y="662576"/>
                  <a:pt x="249177" y="659081"/>
                </a:cubicBezTo>
                <a:lnTo>
                  <a:pt x="201675" y="647205"/>
                </a:lnTo>
                <a:cubicBezTo>
                  <a:pt x="156374" y="601904"/>
                  <a:pt x="209018" y="649236"/>
                  <a:pt x="166049" y="623455"/>
                </a:cubicBezTo>
                <a:cubicBezTo>
                  <a:pt x="161249" y="620575"/>
                  <a:pt x="158974" y="614459"/>
                  <a:pt x="154174" y="611579"/>
                </a:cubicBezTo>
                <a:cubicBezTo>
                  <a:pt x="148807" y="608359"/>
                  <a:pt x="142399" y="607289"/>
                  <a:pt x="136361" y="605642"/>
                </a:cubicBezTo>
                <a:cubicBezTo>
                  <a:pt x="62698" y="585552"/>
                  <a:pt x="112048" y="601494"/>
                  <a:pt x="71047" y="587829"/>
                </a:cubicBezTo>
                <a:cubicBezTo>
                  <a:pt x="69068" y="581891"/>
                  <a:pt x="68329" y="575383"/>
                  <a:pt x="65109" y="570016"/>
                </a:cubicBezTo>
                <a:cubicBezTo>
                  <a:pt x="62229" y="565216"/>
                  <a:pt x="55439" y="563286"/>
                  <a:pt x="53234" y="558140"/>
                </a:cubicBezTo>
                <a:cubicBezTo>
                  <a:pt x="49259" y="548864"/>
                  <a:pt x="50487" y="538026"/>
                  <a:pt x="47296" y="528452"/>
                </a:cubicBezTo>
                <a:cubicBezTo>
                  <a:pt x="42272" y="513381"/>
                  <a:pt x="32234" y="499921"/>
                  <a:pt x="23545" y="486888"/>
                </a:cubicBezTo>
                <a:cubicBezTo>
                  <a:pt x="21566" y="480950"/>
                  <a:pt x="20828" y="474442"/>
                  <a:pt x="17608" y="469075"/>
                </a:cubicBezTo>
                <a:cubicBezTo>
                  <a:pt x="14728" y="464275"/>
                  <a:pt x="5887" y="462796"/>
                  <a:pt x="5732" y="457200"/>
                </a:cubicBezTo>
                <a:cubicBezTo>
                  <a:pt x="866" y="282027"/>
                  <a:pt x="-8599" y="316123"/>
                  <a:pt x="17608" y="237507"/>
                </a:cubicBezTo>
                <a:cubicBezTo>
                  <a:pt x="19587" y="223652"/>
                  <a:pt x="21244" y="209748"/>
                  <a:pt x="23545" y="195943"/>
                </a:cubicBezTo>
                <a:cubicBezTo>
                  <a:pt x="25204" y="185988"/>
                  <a:pt x="24476" y="175017"/>
                  <a:pt x="29483" y="166255"/>
                </a:cubicBezTo>
                <a:cubicBezTo>
                  <a:pt x="33024" y="160059"/>
                  <a:pt x="41100" y="157920"/>
                  <a:pt x="47296" y="154379"/>
                </a:cubicBezTo>
                <a:cubicBezTo>
                  <a:pt x="54981" y="149987"/>
                  <a:pt x="62829" y="145791"/>
                  <a:pt x="71047" y="142504"/>
                </a:cubicBezTo>
                <a:cubicBezTo>
                  <a:pt x="82669" y="137855"/>
                  <a:pt x="95939" y="137069"/>
                  <a:pt x="106673" y="130629"/>
                </a:cubicBezTo>
                <a:cubicBezTo>
                  <a:pt x="116569" y="124691"/>
                  <a:pt x="127429" y="120124"/>
                  <a:pt x="136361" y="112816"/>
                </a:cubicBezTo>
                <a:cubicBezTo>
                  <a:pt x="161082" y="92590"/>
                  <a:pt x="164792" y="77818"/>
                  <a:pt x="189800" y="65314"/>
                </a:cubicBezTo>
                <a:cubicBezTo>
                  <a:pt x="195398" y="62515"/>
                  <a:pt x="201675" y="61356"/>
                  <a:pt x="207613" y="59377"/>
                </a:cubicBezTo>
                <a:cubicBezTo>
                  <a:pt x="211571" y="55418"/>
                  <a:pt x="214481" y="50005"/>
                  <a:pt x="219488" y="47501"/>
                </a:cubicBezTo>
                <a:cubicBezTo>
                  <a:pt x="242501" y="35994"/>
                  <a:pt x="265778" y="24054"/>
                  <a:pt x="290740" y="17813"/>
                </a:cubicBezTo>
                <a:cubicBezTo>
                  <a:pt x="328469" y="8380"/>
                  <a:pt x="306644" y="14117"/>
                  <a:pt x="356054" y="0"/>
                </a:cubicBezTo>
                <a:cubicBezTo>
                  <a:pt x="375846" y="1979"/>
                  <a:pt x="395714" y="3309"/>
                  <a:pt x="415431" y="5938"/>
                </a:cubicBezTo>
                <a:cubicBezTo>
                  <a:pt x="431592" y="8093"/>
                  <a:pt x="452738" y="13780"/>
                  <a:pt x="468870" y="17813"/>
                </a:cubicBezTo>
                <a:cubicBezTo>
                  <a:pt x="474808" y="21771"/>
                  <a:pt x="481111" y="25230"/>
                  <a:pt x="486683" y="29688"/>
                </a:cubicBezTo>
                <a:cubicBezTo>
                  <a:pt x="491054" y="33185"/>
                  <a:pt x="493900" y="38459"/>
                  <a:pt x="498558" y="41564"/>
                </a:cubicBezTo>
                <a:cubicBezTo>
                  <a:pt x="505923" y="46474"/>
                  <a:pt x="514173" y="49952"/>
                  <a:pt x="522309" y="53439"/>
                </a:cubicBezTo>
                <a:cubicBezTo>
                  <a:pt x="528062" y="55904"/>
                  <a:pt x="534050" y="57859"/>
                  <a:pt x="540122" y="59377"/>
                </a:cubicBezTo>
                <a:cubicBezTo>
                  <a:pt x="553679" y="62766"/>
                  <a:pt x="574047" y="64464"/>
                  <a:pt x="587623" y="71252"/>
                </a:cubicBezTo>
                <a:cubicBezTo>
                  <a:pt x="633665" y="94273"/>
                  <a:pt x="578475" y="74140"/>
                  <a:pt x="623249" y="89065"/>
                </a:cubicBezTo>
                <a:cubicBezTo>
                  <a:pt x="627208" y="95003"/>
                  <a:pt x="630079" y="101832"/>
                  <a:pt x="635125" y="106878"/>
                </a:cubicBezTo>
                <a:cubicBezTo>
                  <a:pt x="665985" y="137737"/>
                  <a:pt x="641311" y="101250"/>
                  <a:pt x="664813" y="130629"/>
                </a:cubicBezTo>
                <a:cubicBezTo>
                  <a:pt x="694763" y="168069"/>
                  <a:pt x="659898" y="131653"/>
                  <a:pt x="688564" y="160317"/>
                </a:cubicBezTo>
                <a:cubicBezTo>
                  <a:pt x="781540" y="153165"/>
                  <a:pt x="730128" y="119743"/>
                  <a:pt x="771691" y="11281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39266" y="-21265"/>
            <a:ext cx="360000" cy="6879266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C79BF3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81B19-A615-48B4-A777-763FD14C2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3744685"/>
            <a:ext cx="5442857" cy="1358539"/>
          </a:xfrm>
        </p:spPr>
        <p:txBody>
          <a:bodyPr/>
          <a:lstStyle/>
          <a:p>
            <a:pPr algn="ctr" rtl="1">
              <a:lnSpc>
                <a:spcPct val="200000"/>
              </a:lnSpc>
            </a:pPr>
            <a:r>
              <a:rPr lang="fa-IR" b="0" cap="non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anNastaliq" panose="02020505000000020003" pitchFamily="18" charset="0"/>
                <a:cs typeface="B Nazanin" panose="00000400000000000000" pitchFamily="2" charset="-78"/>
              </a:rPr>
              <a:t>با سپاس از توجه شما</a:t>
            </a:r>
            <a:endParaRPr lang="en-US" b="0" cap="none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BE6D2-6140-4009-8D81-54C98ECF6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522" y="311247"/>
            <a:ext cx="524301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CE58C-04AE-44D8-96B5-3F3CC8BD89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8" y="277168"/>
            <a:ext cx="3344090" cy="3344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7FC20-B049-4399-B2C1-EEDA4CDC21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5470" r="22825" b="16583"/>
          <a:stretch/>
        </p:blipFill>
        <p:spPr>
          <a:xfrm>
            <a:off x="87086" y="0"/>
            <a:ext cx="1866940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تولید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55566949"/>
              </p:ext>
            </p:extLst>
          </p:nvPr>
        </p:nvGraphicFramePr>
        <p:xfrm>
          <a:off x="106397" y="1267154"/>
          <a:ext cx="8437997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17813467"/>
              </p:ext>
            </p:extLst>
          </p:nvPr>
        </p:nvGraphicFramePr>
        <p:xfrm>
          <a:off x="109211" y="4062550"/>
          <a:ext cx="8437997" cy="259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668817B-D73A-4CD7-ABA2-31E529C7768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EA8EC-D212-4545-8961-B7175A3D9D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C5E8FA-EDCD-4F26-A122-4D0338288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73265"/>
              </p:ext>
            </p:extLst>
          </p:nvPr>
        </p:nvGraphicFramePr>
        <p:xfrm>
          <a:off x="8600100" y="2245602"/>
          <a:ext cx="3547362" cy="100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826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994011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216525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5029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7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7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بودجه</a:t>
                      </a: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در مجموع تولید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baseline="0" dirty="0">
                          <a:cs typeface="B Titr" panose="00000700000000000000" pitchFamily="2" charset="-78"/>
                        </a:rPr>
                        <a:t> (سایت اصفهان)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50299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100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کاهش میزان عرضه وکیوم باتوم اصفهان و همچنین مقرون به صرفه نبودن رقابت بالا جهت خرید وکیوم بیشتر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1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11DE522-902E-E8BE-50B7-E1230430E6D5}"/>
              </a:ext>
            </a:extLst>
          </p:cNvPr>
          <p:cNvSpPr txBox="1"/>
          <p:nvPr/>
        </p:nvSpPr>
        <p:spPr>
          <a:xfrm>
            <a:off x="8600101" y="1280301"/>
            <a:ext cx="3547361" cy="623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مقدار 10،392 تن محصول نهایی در پلنت بندرعباس، به روش هوادهی و مقدار 8،551 تن برمبنای اختلاط بوده است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B5F639-7872-4E07-AE28-0EEB94804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71997"/>
              </p:ext>
            </p:extLst>
          </p:nvPr>
        </p:nvGraphicFramePr>
        <p:xfrm>
          <a:off x="8606254" y="4140620"/>
          <a:ext cx="3541208" cy="824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428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803648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292132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46997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(سایت اصفهان)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9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9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34040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</a:pPr>
                      <a:r>
                        <a:rPr lang="fa-IR" sz="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100</a:t>
                      </a:r>
                      <a:endParaRPr lang="en-US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8623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C396B5-27B3-B957-C6C5-2426161C7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19895"/>
              </p:ext>
            </p:extLst>
          </p:nvPr>
        </p:nvGraphicFramePr>
        <p:xfrm>
          <a:off x="8600100" y="5041153"/>
          <a:ext cx="3547362" cy="107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273">
                  <a:extLst>
                    <a:ext uri="{9D8B030D-6E8A-4147-A177-3AD203B41FA5}">
                      <a16:colId xmlns:a16="http://schemas.microsoft.com/office/drawing/2014/main" val="990938507"/>
                    </a:ext>
                  </a:extLst>
                </a:gridCol>
                <a:gridCol w="2709074">
                  <a:extLst>
                    <a:ext uri="{9D8B030D-6E8A-4147-A177-3AD203B41FA5}">
                      <a16:colId xmlns:a16="http://schemas.microsoft.com/office/drawing/2014/main" val="3688320946"/>
                    </a:ext>
                  </a:extLst>
                </a:gridCol>
                <a:gridCol w="388015">
                  <a:extLst>
                    <a:ext uri="{9D8B030D-6E8A-4147-A177-3AD203B41FA5}">
                      <a16:colId xmlns:a16="http://schemas.microsoft.com/office/drawing/2014/main" val="3688840502"/>
                    </a:ext>
                  </a:extLst>
                </a:gridCol>
              </a:tblGrid>
              <a:tr h="3111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سهم %</a:t>
                      </a:r>
                      <a:endParaRPr lang="en-US" sz="8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800" dirty="0">
                          <a:cs typeface="B Titr" panose="00000700000000000000" pitchFamily="2" charset="-78"/>
                        </a:rPr>
                        <a:t>دلایل انحراف بیش از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5 درصد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عملکرد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نسبت به </a:t>
                      </a:r>
                      <a:r>
                        <a:rPr lang="fa-IR" sz="800" baseline="0" dirty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ظرفیت اسمی</a:t>
                      </a:r>
                      <a:r>
                        <a:rPr lang="fa-IR" sz="800" baseline="0" dirty="0">
                          <a:cs typeface="B Titr" panose="00000700000000000000" pitchFamily="2" charset="-78"/>
                        </a:rPr>
                        <a:t> در مجموع تولید </a:t>
                      </a:r>
                      <a:r>
                        <a:rPr lang="fa-IR" sz="800" dirty="0">
                          <a:cs typeface="B Titr" panose="00000700000000000000" pitchFamily="2" charset="-78"/>
                        </a:rPr>
                        <a:t>(سایت بندرعباس)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10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cs typeface="B Titr" panose="000007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936523630"/>
                  </a:ext>
                </a:extLst>
              </a:tr>
              <a:tr h="1744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80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به دلیل شرایط دشوار  تسویه وکیوم باتوم  بندرعباس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*1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92901"/>
                  </a:ext>
                </a:extLst>
              </a:tr>
              <a:tr h="3930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20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600" dirty="0">
                          <a:cs typeface="B Titr" panose="00000700000000000000" pitchFamily="2" charset="-78"/>
                        </a:rPr>
                        <a:t>با توجه به قیمت و نحوه واگذاری خوراک و همچنین محدودیت عرضه، میزان تولید</a:t>
                      </a:r>
                      <a:r>
                        <a:rPr lang="en-US" sz="600" dirty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600" dirty="0">
                          <a:cs typeface="B Titr" panose="00000700000000000000" pitchFamily="2" charset="-78"/>
                        </a:rPr>
                        <a:t>و همچنین مشخصات فنی خوراک،  متاثر از میزان فروش و سفارشگذاری مشتریان می باشد.</a:t>
                      </a:r>
                      <a:endParaRPr lang="en-US" sz="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700" dirty="0">
                          <a:cs typeface="B Titr" panose="00000700000000000000" pitchFamily="2" charset="-78"/>
                        </a:rPr>
                        <a:t>2</a:t>
                      </a:r>
                      <a:endParaRPr lang="en-US" sz="7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06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8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مصرف مواد اولیه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8644396"/>
              </p:ext>
            </p:extLst>
          </p:nvPr>
        </p:nvGraphicFramePr>
        <p:xfrm>
          <a:off x="144087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43082947"/>
              </p:ext>
            </p:extLst>
          </p:nvPr>
        </p:nvGraphicFramePr>
        <p:xfrm>
          <a:off x="6165801" y="1164601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4829900"/>
              </p:ext>
            </p:extLst>
          </p:nvPr>
        </p:nvGraphicFramePr>
        <p:xfrm>
          <a:off x="144087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37933016"/>
              </p:ext>
            </p:extLst>
          </p:nvPr>
        </p:nvGraphicFramePr>
        <p:xfrm>
          <a:off x="6183219" y="4040325"/>
          <a:ext cx="5864958" cy="271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281602-4A80-45B5-8694-C5F463A8F1F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378BC-333A-4ED2-BAB5-26707F0EDD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مصرف مواد اولیه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987851"/>
              </p:ext>
            </p:extLst>
          </p:nvPr>
        </p:nvGraphicFramePr>
        <p:xfrm>
          <a:off x="144087" y="1164601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50879117"/>
              </p:ext>
            </p:extLst>
          </p:nvPr>
        </p:nvGraphicFramePr>
        <p:xfrm>
          <a:off x="6165801" y="1164601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79659123"/>
              </p:ext>
            </p:extLst>
          </p:nvPr>
        </p:nvGraphicFramePr>
        <p:xfrm>
          <a:off x="144087" y="3800442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05603863"/>
              </p:ext>
            </p:extLst>
          </p:nvPr>
        </p:nvGraphicFramePr>
        <p:xfrm>
          <a:off x="6165801" y="3800442"/>
          <a:ext cx="5864958" cy="2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1420A4D-577B-4046-865C-708EAC2AFBC0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E95C7-0537-4696-A22A-F4D7E765C6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FC951-E3AC-927E-AA45-AAF4686F18D1}"/>
              </a:ext>
            </a:extLst>
          </p:cNvPr>
          <p:cNvSpPr txBox="1"/>
          <p:nvPr/>
        </p:nvSpPr>
        <p:spPr>
          <a:xfrm>
            <a:off x="5563518" y="6422206"/>
            <a:ext cx="6467240" cy="34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بدلیل تقلب بشکه جی توسط رقبا و عدم امکان صادرات مستقیم بدلیل نداشتن شرکت و د فتر خارج از کشور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645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نرخ خرید مواد اولیه تا پایان آذر 1403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4198276"/>
              </p:ext>
            </p:extLst>
          </p:nvPr>
        </p:nvGraphicFramePr>
        <p:xfrm>
          <a:off x="329466" y="1267094"/>
          <a:ext cx="5618487" cy="522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83303775"/>
              </p:ext>
            </p:extLst>
          </p:nvPr>
        </p:nvGraphicFramePr>
        <p:xfrm>
          <a:off x="6252754" y="1270925"/>
          <a:ext cx="5582195" cy="520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1A52121-0C0C-4CCF-816B-2AB8C93B0677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7DC63-CB8A-4E00-A43D-B0CE10AC9D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کل </a:t>
            </a:r>
            <a:r>
              <a:rPr lang="fa-IR" dirty="0">
                <a:solidFill>
                  <a:srgbClr val="C00000"/>
                </a:solidFill>
              </a:rPr>
              <a:t>تجمعی</a:t>
            </a:r>
            <a:r>
              <a:rPr lang="fa-IR" dirty="0"/>
              <a:t> تا پایان 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25344630"/>
              </p:ext>
            </p:extLst>
          </p:nvPr>
        </p:nvGraphicFramePr>
        <p:xfrm>
          <a:off x="144087" y="1164601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91740060"/>
              </p:ext>
            </p:extLst>
          </p:nvPr>
        </p:nvGraphicFramePr>
        <p:xfrm>
          <a:off x="6165801" y="1164601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48587374"/>
              </p:ext>
            </p:extLst>
          </p:nvPr>
        </p:nvGraphicFramePr>
        <p:xfrm>
          <a:off x="161241" y="3812318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77626531"/>
              </p:ext>
            </p:extLst>
          </p:nvPr>
        </p:nvGraphicFramePr>
        <p:xfrm>
          <a:off x="6165801" y="3812318"/>
          <a:ext cx="5864958" cy="255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A17B6AF-4B21-408B-B5D3-10EF818E91DA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8CF81-5800-4AB5-94BA-AB38728EBE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764981-852C-C233-DAF3-84F2D1A90B9B}"/>
              </a:ext>
            </a:extLst>
          </p:cNvPr>
          <p:cNvSpPr txBox="1"/>
          <p:nvPr/>
        </p:nvSpPr>
        <p:spPr>
          <a:xfrm>
            <a:off x="7645706" y="6440019"/>
            <a:ext cx="4415665" cy="34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متاثر از افزایش نسبت فروش قیر تهاتری به فروش کل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2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فروش کل </a:t>
            </a:r>
            <a:r>
              <a:rPr lang="fa-IR" dirty="0">
                <a:solidFill>
                  <a:srgbClr val="C00000"/>
                </a:solidFill>
              </a:rPr>
              <a:t>ماهیانه</a:t>
            </a:r>
            <a:r>
              <a:rPr lang="fa-IR" dirty="0"/>
              <a:t> درآذر 1403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67942892"/>
              </p:ext>
            </p:extLst>
          </p:nvPr>
        </p:nvGraphicFramePr>
        <p:xfrm>
          <a:off x="144087" y="1164601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11463471"/>
              </p:ext>
            </p:extLst>
          </p:nvPr>
        </p:nvGraphicFramePr>
        <p:xfrm>
          <a:off x="6165801" y="1164601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13720021"/>
              </p:ext>
            </p:extLst>
          </p:nvPr>
        </p:nvGraphicFramePr>
        <p:xfrm>
          <a:off x="144087" y="3764816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89019803"/>
              </p:ext>
            </p:extLst>
          </p:nvPr>
        </p:nvGraphicFramePr>
        <p:xfrm>
          <a:off x="6165801" y="3764816"/>
          <a:ext cx="5864958" cy="25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0F0C38-35F2-4252-9568-923C13DA92A3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1B8EB-E7C5-4338-B708-09DD4B8F81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47DEE-6448-D6D5-5BFA-E7A274DAF4E6}"/>
              </a:ext>
            </a:extLst>
          </p:cNvPr>
          <p:cNvSpPr txBox="1"/>
          <p:nvPr/>
        </p:nvSpPr>
        <p:spPr>
          <a:xfrm>
            <a:off x="1080655" y="6409145"/>
            <a:ext cx="10950104" cy="34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1200" b="1" dirty="0">
                <a:cs typeface="B Nazanin" panose="00000400000000000000" pitchFamily="2" charset="-78"/>
              </a:rPr>
              <a:t>*</a:t>
            </a:r>
            <a:r>
              <a:rPr lang="fa-IR" sz="1200" b="1" dirty="0">
                <a:cs typeface="B Nazanin" panose="00000400000000000000" pitchFamily="2" charset="-78"/>
              </a:rPr>
              <a:t>نکته: بدلیل کاهش میزان عرضه های پالایشگاه اصفهان و به تبع آن کاهش تناژ وکیوم خریداری شده توسط جی و عرضه قیر به میزان تناژ وکیوم خریداری شده</a:t>
            </a:r>
            <a:endParaRPr lang="en-US" sz="1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77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500" dirty="0"/>
              <a:t>روند نرخ فروش </a:t>
            </a:r>
            <a:r>
              <a:rPr lang="fa-IR" sz="2500" dirty="0">
                <a:solidFill>
                  <a:srgbClr val="C00000"/>
                </a:solidFill>
              </a:rPr>
              <a:t>کل</a:t>
            </a:r>
            <a:r>
              <a:rPr lang="fa-IR" sz="2500" dirty="0"/>
              <a:t> محصولات (میانگین وزنی داخلی و صادراتی) تا پایان </a:t>
            </a:r>
            <a:r>
              <a:rPr lang="fa-IR" sz="2400" dirty="0"/>
              <a:t>آذر</a:t>
            </a:r>
            <a:r>
              <a:rPr lang="fa-IR" sz="2500" dirty="0"/>
              <a:t> 1403</a:t>
            </a:r>
            <a:endParaRPr lang="en-US" sz="25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31403151"/>
              </p:ext>
            </p:extLst>
          </p:nvPr>
        </p:nvGraphicFramePr>
        <p:xfrm>
          <a:off x="457793" y="1416538"/>
          <a:ext cx="11276414" cy="523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F358F00-A6E9-41DF-9B34-1BE12C51B54C}"/>
              </a:ext>
            </a:extLst>
          </p:cNvPr>
          <p:cNvSpPr/>
          <p:nvPr/>
        </p:nvSpPr>
        <p:spPr>
          <a:xfrm>
            <a:off x="11321143" y="209006"/>
            <a:ext cx="740228" cy="740228"/>
          </a:xfrm>
          <a:prstGeom prst="rect">
            <a:avLst/>
          </a:prstGeom>
          <a:solidFill>
            <a:srgbClr val="FFD6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AF0A2A-AF32-4652-BED6-4C9D9C945A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92" y="102606"/>
            <a:ext cx="975062" cy="9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64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13313</TotalTime>
  <Words>1220</Words>
  <Application>Microsoft Office PowerPoint</Application>
  <PresentationFormat>Widescreen</PresentationFormat>
  <Paragraphs>302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2  Traffic</vt:lpstr>
      <vt:lpstr>Arial</vt:lpstr>
      <vt:lpstr>B Titr</vt:lpstr>
      <vt:lpstr>Calibri</vt:lpstr>
      <vt:lpstr>Calibri Light</vt:lpstr>
      <vt:lpstr>IranNastaliq</vt:lpstr>
      <vt:lpstr>Times New Roman</vt:lpstr>
      <vt:lpstr>2_Office Theme</vt:lpstr>
      <vt:lpstr>گزارش عملکرد 9 ماهه سال 1403  (موضوعات مالی، تولید، بازرگانی، منابع انسانی و HSE) شرکت پالایش نفت جی</vt:lpstr>
      <vt:lpstr>عملکرد تولید تجمعی تا پایان آذر 1403</vt:lpstr>
      <vt:lpstr>عملکرد تولید ماهیانه در آذر 1403</vt:lpstr>
      <vt:lpstr>عملکرد مصرف مواد اولیه تجمعی تا پایان آذر 1403</vt:lpstr>
      <vt:lpstr>عملکرد مصرف مواد اولیه ماهیانه در آذر 1403</vt:lpstr>
      <vt:lpstr>روند نرخ خرید مواد اولیه تا پایان آذر 1403</vt:lpstr>
      <vt:lpstr>عملکرد فروش کل تجمعی تا پایان آذر 1403</vt:lpstr>
      <vt:lpstr>عملکرد فروش کل ماهیانه درآذر 1403</vt:lpstr>
      <vt:lpstr>روند نرخ فروش کل محصولات (میانگین وزنی داخلی و صادراتی) تا پایان آذر 1403</vt:lpstr>
      <vt:lpstr>سهم فروش داخلی و صادراتی از فروش کل ماهیانه و تجمعی در آذر1403 </vt:lpstr>
      <vt:lpstr>عملکرد فروش صادراتی تجمعی تا پایان آذر 1403</vt:lpstr>
      <vt:lpstr>عملکرد فروش صادراتی ماهیانه در آذر 1403</vt:lpstr>
      <vt:lpstr>روند نرخ فروش صادراتی محصولات تا پایان آذر 1403</vt:lpstr>
      <vt:lpstr>میزان وکیوم باتوم تهاتری اختصاص یافته از محل قانون بودجه سال 1402 -تا پایان آذر ماه 1403</vt:lpstr>
      <vt:lpstr>عملکرد فروش داخلی تجمعی تا پایان آذر 1403</vt:lpstr>
      <vt:lpstr>عملکرد فروش داخلی ماهیانه در آذر 1403</vt:lpstr>
      <vt:lpstr>روند نرخ فروش داخلی محصولات تا پایان آذر 1403</vt:lpstr>
      <vt:lpstr>مقایسه میانگین نرخ‏های خرید خوراک، فروش محصولات</vt:lpstr>
      <vt:lpstr>گزارش وضعیت نیروی انسانی آذر 1403</vt:lpstr>
      <vt:lpstr>گزارش وضعیت نیروی انسانی شرکت‌های تابعه آذر 1403</vt:lpstr>
      <vt:lpstr>گزارش حوادث تا آذر 1403</vt:lpstr>
      <vt:lpstr>گزارش حوادث تا آذر 1403</vt:lpstr>
      <vt:lpstr>با سپاس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امیرحسین باقری</dc:creator>
  <cp:lastModifiedBy>Mohammad Shojaei</cp:lastModifiedBy>
  <cp:revision>689</cp:revision>
  <cp:lastPrinted>2024-12-01T07:37:03Z</cp:lastPrinted>
  <dcterms:created xsi:type="dcterms:W3CDTF">2022-09-05T06:16:55Z</dcterms:created>
  <dcterms:modified xsi:type="dcterms:W3CDTF">2024-12-29T14:14:11Z</dcterms:modified>
</cp:coreProperties>
</file>